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24" r:id="rId5"/>
    <p:sldId id="259" r:id="rId6"/>
    <p:sldId id="334" r:id="rId7"/>
    <p:sldId id="260" r:id="rId8"/>
    <p:sldId id="261" r:id="rId9"/>
    <p:sldId id="316" r:id="rId10"/>
    <p:sldId id="317" r:id="rId11"/>
    <p:sldId id="263" r:id="rId12"/>
    <p:sldId id="335" r:id="rId13"/>
    <p:sldId id="264" r:id="rId14"/>
    <p:sldId id="298" r:id="rId15"/>
    <p:sldId id="299" r:id="rId16"/>
    <p:sldId id="268" r:id="rId17"/>
    <p:sldId id="325" r:id="rId18"/>
    <p:sldId id="336" r:id="rId19"/>
    <p:sldId id="271" r:id="rId20"/>
    <p:sldId id="303" r:id="rId21"/>
    <p:sldId id="274" r:id="rId22"/>
    <p:sldId id="275" r:id="rId23"/>
    <p:sldId id="326" r:id="rId24"/>
    <p:sldId id="277" r:id="rId25"/>
    <p:sldId id="278" r:id="rId26"/>
    <p:sldId id="280" r:id="rId27"/>
    <p:sldId id="309" r:id="rId28"/>
    <p:sldId id="327" r:id="rId29"/>
    <p:sldId id="328" r:id="rId30"/>
    <p:sldId id="284" r:id="rId31"/>
    <p:sldId id="319" r:id="rId32"/>
    <p:sldId id="329" r:id="rId33"/>
    <p:sldId id="285" r:id="rId34"/>
    <p:sldId id="288" r:id="rId35"/>
    <p:sldId id="322" r:id="rId36"/>
    <p:sldId id="330" r:id="rId37"/>
    <p:sldId id="331" r:id="rId38"/>
    <p:sldId id="332" r:id="rId39"/>
    <p:sldId id="333" r:id="rId40"/>
    <p:sldId id="323" r:id="rId41"/>
    <p:sldId id="293" r:id="rId42"/>
    <p:sldId id="294" r:id="rId4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D96"/>
    <a:srgbClr val="FFFFCC"/>
    <a:srgbClr val="DBC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50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33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9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59529" cy="122464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9529" y="0"/>
            <a:ext cx="6384470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6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36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33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10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9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7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5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62088" cy="6797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528" y="0"/>
            <a:ext cx="4098471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81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93FD0-760E-49E7-B6E1-B7ACD003DB38}" type="datetimeFigureOut">
              <a:rPr lang="ko-KR" altLang="en-US" smtClean="0"/>
              <a:t>2018-02-07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90067-7BC2-4C95-98B3-3E371813D0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669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microsoft.com/office/2007/relationships/media" Target="../media/media23.mp3"/><Relationship Id="rId7" Type="http://schemas.openxmlformats.org/officeDocument/2006/relationships/image" Target="../media/image53.jpe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52.jpe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4.png"/><Relationship Id="rId4" Type="http://schemas.openxmlformats.org/officeDocument/2006/relationships/audio" Target="../media/media23.mp3"/><Relationship Id="rId9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mp3"/><Relationship Id="rId13" Type="http://schemas.microsoft.com/office/2007/relationships/media" Target="../media/media30.mp3"/><Relationship Id="rId18" Type="http://schemas.openxmlformats.org/officeDocument/2006/relationships/image" Target="../media/image43.png"/><Relationship Id="rId3" Type="http://schemas.microsoft.com/office/2007/relationships/media" Target="../media/media25.mp3"/><Relationship Id="rId7" Type="http://schemas.microsoft.com/office/2007/relationships/media" Target="../media/media27.mp3"/><Relationship Id="rId12" Type="http://schemas.openxmlformats.org/officeDocument/2006/relationships/audio" Target="../media/media29.mp3"/><Relationship Id="rId17" Type="http://schemas.openxmlformats.org/officeDocument/2006/relationships/image" Target="../media/image44.png"/><Relationship Id="rId2" Type="http://schemas.openxmlformats.org/officeDocument/2006/relationships/audio" Target="../media/media24.mp3"/><Relationship Id="rId16" Type="http://schemas.openxmlformats.org/officeDocument/2006/relationships/image" Target="../media/image56.jpeg"/><Relationship Id="rId1" Type="http://schemas.microsoft.com/office/2007/relationships/media" Target="../media/media24.mp3"/><Relationship Id="rId6" Type="http://schemas.openxmlformats.org/officeDocument/2006/relationships/audio" Target="../media/media26.mp3"/><Relationship Id="rId11" Type="http://schemas.microsoft.com/office/2007/relationships/media" Target="../media/media29.mp3"/><Relationship Id="rId5" Type="http://schemas.microsoft.com/office/2007/relationships/media" Target="../media/media26.mp3"/><Relationship Id="rId15" Type="http://schemas.openxmlformats.org/officeDocument/2006/relationships/slideLayout" Target="../slideLayouts/slideLayout4.xml"/><Relationship Id="rId10" Type="http://schemas.openxmlformats.org/officeDocument/2006/relationships/audio" Target="../media/media28.mp3"/><Relationship Id="rId4" Type="http://schemas.openxmlformats.org/officeDocument/2006/relationships/audio" Target="../media/media25.mp3"/><Relationship Id="rId9" Type="http://schemas.microsoft.com/office/2007/relationships/media" Target="../media/media28.mp3"/><Relationship Id="rId14" Type="http://schemas.openxmlformats.org/officeDocument/2006/relationships/audio" Target="../media/media30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4.mp3"/><Relationship Id="rId13" Type="http://schemas.microsoft.com/office/2007/relationships/media" Target="../media/media37.mp3"/><Relationship Id="rId18" Type="http://schemas.openxmlformats.org/officeDocument/2006/relationships/audio" Target="../media/media39.mp3"/><Relationship Id="rId26" Type="http://schemas.openxmlformats.org/officeDocument/2006/relationships/audio" Target="../media/media43.mp3"/><Relationship Id="rId3" Type="http://schemas.microsoft.com/office/2007/relationships/media" Target="../media/media32.mp3"/><Relationship Id="rId21" Type="http://schemas.microsoft.com/office/2007/relationships/media" Target="../media/media41.mp3"/><Relationship Id="rId7" Type="http://schemas.microsoft.com/office/2007/relationships/media" Target="../media/media34.mp3"/><Relationship Id="rId12" Type="http://schemas.openxmlformats.org/officeDocument/2006/relationships/audio" Target="../media/media36.mp3"/><Relationship Id="rId17" Type="http://schemas.microsoft.com/office/2007/relationships/media" Target="../media/media39.mp3"/><Relationship Id="rId25" Type="http://schemas.microsoft.com/office/2007/relationships/media" Target="../media/media43.mp3"/><Relationship Id="rId2" Type="http://schemas.openxmlformats.org/officeDocument/2006/relationships/audio" Target="../media/media31.mp3"/><Relationship Id="rId16" Type="http://schemas.openxmlformats.org/officeDocument/2006/relationships/audio" Target="../media/media38.mp3"/><Relationship Id="rId20" Type="http://schemas.openxmlformats.org/officeDocument/2006/relationships/audio" Target="../media/media40.mp3"/><Relationship Id="rId1" Type="http://schemas.microsoft.com/office/2007/relationships/media" Target="../media/media31.mp3"/><Relationship Id="rId6" Type="http://schemas.openxmlformats.org/officeDocument/2006/relationships/audio" Target="../media/media33.mp3"/><Relationship Id="rId11" Type="http://schemas.microsoft.com/office/2007/relationships/media" Target="../media/media36.mp3"/><Relationship Id="rId24" Type="http://schemas.openxmlformats.org/officeDocument/2006/relationships/audio" Target="../media/media42.mp3"/><Relationship Id="rId5" Type="http://schemas.microsoft.com/office/2007/relationships/media" Target="../media/media33.mp3"/><Relationship Id="rId15" Type="http://schemas.microsoft.com/office/2007/relationships/media" Target="../media/media38.mp3"/><Relationship Id="rId23" Type="http://schemas.microsoft.com/office/2007/relationships/media" Target="../media/media42.mp3"/><Relationship Id="rId28" Type="http://schemas.openxmlformats.org/officeDocument/2006/relationships/image" Target="../media/image43.png"/><Relationship Id="rId10" Type="http://schemas.openxmlformats.org/officeDocument/2006/relationships/audio" Target="../media/media35.mp3"/><Relationship Id="rId19" Type="http://schemas.microsoft.com/office/2007/relationships/media" Target="../media/media40.mp3"/><Relationship Id="rId4" Type="http://schemas.openxmlformats.org/officeDocument/2006/relationships/audio" Target="../media/media32.mp3"/><Relationship Id="rId9" Type="http://schemas.microsoft.com/office/2007/relationships/media" Target="../media/media35.mp3"/><Relationship Id="rId14" Type="http://schemas.openxmlformats.org/officeDocument/2006/relationships/audio" Target="../media/media37.mp3"/><Relationship Id="rId22" Type="http://schemas.openxmlformats.org/officeDocument/2006/relationships/audio" Target="../media/media41.mp3"/><Relationship Id="rId27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microsoft.com/office/2007/relationships/media" Target="../media/media45.mp3"/><Relationship Id="rId7" Type="http://schemas.openxmlformats.org/officeDocument/2006/relationships/image" Target="../media/image61.JPG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image" Target="../media/image60.JP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63.jpg"/><Relationship Id="rId4" Type="http://schemas.openxmlformats.org/officeDocument/2006/relationships/audio" Target="../media/media45.mp3"/><Relationship Id="rId9" Type="http://schemas.openxmlformats.org/officeDocument/2006/relationships/image" Target="../media/image6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47.mp3"/><Relationship Id="rId7" Type="http://schemas.openxmlformats.org/officeDocument/2006/relationships/image" Target="../media/image65.JP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64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7.mp3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1.mp3"/><Relationship Id="rId13" Type="http://schemas.openxmlformats.org/officeDocument/2006/relationships/slideLayout" Target="../slideLayouts/slideLayout5.xml"/><Relationship Id="rId3" Type="http://schemas.microsoft.com/office/2007/relationships/media" Target="../media/media49.mp3"/><Relationship Id="rId7" Type="http://schemas.microsoft.com/office/2007/relationships/media" Target="../media/media51.mp3"/><Relationship Id="rId12" Type="http://schemas.openxmlformats.org/officeDocument/2006/relationships/audio" Target="../media/media53.mp3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audio" Target="../media/media50.mp3"/><Relationship Id="rId11" Type="http://schemas.microsoft.com/office/2007/relationships/media" Target="../media/media53.mp3"/><Relationship Id="rId5" Type="http://schemas.microsoft.com/office/2007/relationships/media" Target="../media/media50.mp3"/><Relationship Id="rId15" Type="http://schemas.openxmlformats.org/officeDocument/2006/relationships/image" Target="../media/image43.png"/><Relationship Id="rId10" Type="http://schemas.openxmlformats.org/officeDocument/2006/relationships/audio" Target="../media/media52.mp3"/><Relationship Id="rId4" Type="http://schemas.openxmlformats.org/officeDocument/2006/relationships/audio" Target="../media/media49.mp3"/><Relationship Id="rId9" Type="http://schemas.microsoft.com/office/2007/relationships/media" Target="../media/media52.mp3"/><Relationship Id="rId1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microsoft.com/office/2007/relationships/media" Target="../media/media55.mp3"/><Relationship Id="rId7" Type="http://schemas.openxmlformats.org/officeDocument/2006/relationships/slideLayout" Target="../slideLayouts/slideLayout5.xml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audio" Target="../media/media56.mp3"/><Relationship Id="rId5" Type="http://schemas.microsoft.com/office/2007/relationships/media" Target="../media/media56.mp3"/><Relationship Id="rId10" Type="http://schemas.openxmlformats.org/officeDocument/2006/relationships/image" Target="../media/image43.png"/><Relationship Id="rId4" Type="http://schemas.openxmlformats.org/officeDocument/2006/relationships/audio" Target="../media/media55.mp3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3" Type="http://schemas.microsoft.com/office/2007/relationships/media" Target="../media/media63.mp3"/><Relationship Id="rId18" Type="http://schemas.openxmlformats.org/officeDocument/2006/relationships/audio" Target="../media/media65.mp3"/><Relationship Id="rId26" Type="http://schemas.openxmlformats.org/officeDocument/2006/relationships/audio" Target="../media/media69.mp3"/><Relationship Id="rId3" Type="http://schemas.microsoft.com/office/2007/relationships/media" Target="../media/media58.mp3"/><Relationship Id="rId21" Type="http://schemas.microsoft.com/office/2007/relationships/media" Target="../media/media67.mp3"/><Relationship Id="rId34" Type="http://schemas.openxmlformats.org/officeDocument/2006/relationships/image" Target="../media/image43.png"/><Relationship Id="rId7" Type="http://schemas.microsoft.com/office/2007/relationships/media" Target="../media/media60.mp3"/><Relationship Id="rId12" Type="http://schemas.openxmlformats.org/officeDocument/2006/relationships/audio" Target="../media/media62.mp3"/><Relationship Id="rId17" Type="http://schemas.microsoft.com/office/2007/relationships/media" Target="../media/media65.mp3"/><Relationship Id="rId25" Type="http://schemas.microsoft.com/office/2007/relationships/media" Target="../media/media69.mp3"/><Relationship Id="rId33" Type="http://schemas.openxmlformats.org/officeDocument/2006/relationships/slideLayout" Target="../slideLayouts/slideLayout5.xml"/><Relationship Id="rId2" Type="http://schemas.openxmlformats.org/officeDocument/2006/relationships/audio" Target="../media/media57.mp3"/><Relationship Id="rId16" Type="http://schemas.openxmlformats.org/officeDocument/2006/relationships/audio" Target="../media/media64.mp3"/><Relationship Id="rId20" Type="http://schemas.openxmlformats.org/officeDocument/2006/relationships/audio" Target="../media/media66.mp3"/><Relationship Id="rId29" Type="http://schemas.microsoft.com/office/2007/relationships/media" Target="../media/media71.mp3"/><Relationship Id="rId1" Type="http://schemas.microsoft.com/office/2007/relationships/media" Target="../media/media57.mp3"/><Relationship Id="rId6" Type="http://schemas.openxmlformats.org/officeDocument/2006/relationships/audio" Target="../media/media59.mp3"/><Relationship Id="rId11" Type="http://schemas.microsoft.com/office/2007/relationships/media" Target="../media/media62.mp3"/><Relationship Id="rId24" Type="http://schemas.openxmlformats.org/officeDocument/2006/relationships/audio" Target="../media/media68.mp3"/><Relationship Id="rId32" Type="http://schemas.openxmlformats.org/officeDocument/2006/relationships/audio" Target="../media/media72.mp3"/><Relationship Id="rId5" Type="http://schemas.microsoft.com/office/2007/relationships/media" Target="../media/media59.mp3"/><Relationship Id="rId15" Type="http://schemas.microsoft.com/office/2007/relationships/media" Target="../media/media64.mp3"/><Relationship Id="rId23" Type="http://schemas.microsoft.com/office/2007/relationships/media" Target="../media/media68.mp3"/><Relationship Id="rId28" Type="http://schemas.openxmlformats.org/officeDocument/2006/relationships/audio" Target="../media/media70.mp3"/><Relationship Id="rId10" Type="http://schemas.openxmlformats.org/officeDocument/2006/relationships/audio" Target="../media/media61.mp3"/><Relationship Id="rId19" Type="http://schemas.microsoft.com/office/2007/relationships/media" Target="../media/media66.mp3"/><Relationship Id="rId31" Type="http://schemas.microsoft.com/office/2007/relationships/media" Target="../media/media72.mp3"/><Relationship Id="rId4" Type="http://schemas.openxmlformats.org/officeDocument/2006/relationships/audio" Target="../media/media58.mp3"/><Relationship Id="rId9" Type="http://schemas.microsoft.com/office/2007/relationships/media" Target="../media/media61.mp3"/><Relationship Id="rId14" Type="http://schemas.openxmlformats.org/officeDocument/2006/relationships/audio" Target="../media/media63.mp3"/><Relationship Id="rId22" Type="http://schemas.openxmlformats.org/officeDocument/2006/relationships/audio" Target="../media/media67.mp3"/><Relationship Id="rId27" Type="http://schemas.microsoft.com/office/2007/relationships/media" Target="../media/media70.mp3"/><Relationship Id="rId30" Type="http://schemas.openxmlformats.org/officeDocument/2006/relationships/audio" Target="../media/media71.mp3"/><Relationship Id="rId8" Type="http://schemas.openxmlformats.org/officeDocument/2006/relationships/audio" Target="../media/media60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2" Type="http://schemas.openxmlformats.org/officeDocument/2006/relationships/audio" Target="../media/media73.mp3"/><Relationship Id="rId1" Type="http://schemas.microsoft.com/office/2007/relationships/media" Target="../media/media73.mp3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g"/><Relationship Id="rId4" Type="http://schemas.openxmlformats.org/officeDocument/2006/relationships/image" Target="../media/image27.jpeg"/><Relationship Id="rId9" Type="http://schemas.openxmlformats.org/officeDocument/2006/relationships/image" Target="../media/image3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3" Type="http://schemas.microsoft.com/office/2007/relationships/media" Target="../media/media2.mp3"/><Relationship Id="rId21" Type="http://schemas.openxmlformats.org/officeDocument/2006/relationships/image" Target="../media/image43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42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45.png"/><Relationship Id="rId10" Type="http://schemas.openxmlformats.org/officeDocument/2006/relationships/audio" Target="../media/media5.mp3"/><Relationship Id="rId19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2" Type="http://schemas.openxmlformats.org/officeDocument/2006/relationships/audio" Target="../media/media10.mp3"/><Relationship Id="rId16" Type="http://schemas.openxmlformats.org/officeDocument/2006/relationships/image" Target="../media/image43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openxmlformats.org/officeDocument/2006/relationships/slideLayout" Target="../slideLayouts/slideLayout3.xml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microsoft.com/office/2007/relationships/media" Target="../media/media18.mp3"/><Relationship Id="rId7" Type="http://schemas.openxmlformats.org/officeDocument/2006/relationships/image" Target="../media/image47.jpe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8.mp3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20.mp3"/><Relationship Id="rId7" Type="http://schemas.openxmlformats.org/officeDocument/2006/relationships/image" Target="../media/image50.jpe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49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0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44.png"/><Relationship Id="rId5" Type="http://schemas.openxmlformats.org/officeDocument/2006/relationships/image" Target="../media/image51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6과-도비라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3707904" y="836712"/>
            <a:ext cx="5184576" cy="51845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4283968" y="296652"/>
            <a:ext cx="1080120" cy="108012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solidFill>
                  <a:schemeClr val="tx2"/>
                </a:solidFill>
                <a:latin typeface="휴먼둥근헤드라인" pitchFamily="18" charset="-127"/>
                <a:ea typeface="휴먼둥근헤드라인" pitchFamily="18" charset="-127"/>
              </a:rPr>
              <a:t>6</a:t>
            </a:r>
            <a:endParaRPr lang="ko-KR" altLang="en-US" dirty="0">
              <a:solidFill>
                <a:schemeClr val="tx2"/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1920" y="1556792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HY울릉도M" pitchFamily="18" charset="-127"/>
                <a:ea typeface="HY울릉도M" pitchFamily="18" charset="-127"/>
              </a:rPr>
              <a:t>판매 업무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51920" y="2276872"/>
            <a:ext cx="496855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chemeClr val="tx2"/>
                </a:solidFill>
              </a:rPr>
              <a:t>단원 목표</a:t>
            </a:r>
            <a:endParaRPr lang="en-US" altLang="ko-KR" sz="200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/>
              <a:t>쇼핑에 관한 표현을 말할 수 있다</a:t>
            </a:r>
            <a:r>
              <a:rPr lang="en-US" altLang="ko-KR" sz="1400" dirty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/>
              <a:t>물건에 대한 정보를 제공하는 표현을 말할 수 있다</a:t>
            </a:r>
            <a:r>
              <a:rPr lang="en-US" altLang="ko-KR" sz="1400" dirty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/>
              <a:t>손님이 원하는 제품을 안내하고 추천할 수 있다</a:t>
            </a:r>
            <a:r>
              <a:rPr lang="en-US" altLang="ko-KR" sz="1400" dirty="0"/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chemeClr val="tx2"/>
                </a:solidFill>
              </a:rPr>
              <a:t>학습 내용</a:t>
            </a:r>
            <a:endParaRPr lang="en-US" altLang="ko-KR" sz="200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/>
              <a:t>면세점 판매</a:t>
            </a: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ko-KR" altLang="en-US" sz="1400" dirty="0"/>
              <a:t>기념품 가게</a:t>
            </a:r>
          </a:p>
          <a:p>
            <a:pPr>
              <a:lnSpc>
                <a:spcPct val="150000"/>
              </a:lnSpc>
            </a:pPr>
            <a:r>
              <a:rPr lang="ko-KR" altLang="en-US" sz="1400" dirty="0"/>
              <a:t>쇼핑센터 안내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59471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B5B17003-C29F-4D0B-8E71-ABB478AB56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" t="-9046" r="123" b="11155"/>
          <a:stretch/>
        </p:blipFill>
        <p:spPr>
          <a:xfrm>
            <a:off x="827584" y="1844824"/>
            <a:ext cx="2160000" cy="1620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AF22A4BB-5307-4C95-AAF8-C6E28A2E00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 t="-6376" r="13" b="11550"/>
          <a:stretch/>
        </p:blipFill>
        <p:spPr>
          <a:xfrm>
            <a:off x="827124" y="4365104"/>
            <a:ext cx="2160000" cy="162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0A80FEA-35F2-4C15-AD5C-F4737ECC94C7}"/>
              </a:ext>
            </a:extLst>
          </p:cNvPr>
          <p:cNvSpPr txBox="1"/>
          <p:nvPr/>
        </p:nvSpPr>
        <p:spPr>
          <a:xfrm>
            <a:off x="3587422" y="2054659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しずかだ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ja-JP" altLang="en-US" dirty="0"/>
              <a:t>あかるい</a:t>
            </a:r>
            <a:r>
              <a:rPr lang="en-US" altLang="ko-KR" dirty="0"/>
              <a:t> /</a:t>
            </a:r>
            <a:r>
              <a:rPr lang="ko-KR" altLang="en-US" dirty="0"/>
              <a:t> </a:t>
            </a:r>
            <a:r>
              <a:rPr lang="ja-JP" altLang="en-US" dirty="0"/>
              <a:t>へや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/>
              <a:t>→</a:t>
            </a:r>
            <a:r>
              <a:rPr lang="ja-JP" altLang="en-US" dirty="0"/>
              <a:t>　しずかで　あかるい　へやです。</a:t>
            </a:r>
            <a:endParaRPr lang="en-US" altLang="ko-K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79E5935-7EA4-431A-BD9C-56738F36C4F3}"/>
              </a:ext>
            </a:extLst>
          </p:cNvPr>
          <p:cNvSpPr txBox="1"/>
          <p:nvPr/>
        </p:nvSpPr>
        <p:spPr>
          <a:xfrm>
            <a:off x="3599772" y="4620016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しんせつだ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ja-JP" altLang="en-US" dirty="0"/>
              <a:t>おいしいい</a:t>
            </a:r>
            <a:r>
              <a:rPr lang="en-US" altLang="ko-KR" dirty="0"/>
              <a:t> /</a:t>
            </a:r>
            <a:r>
              <a:rPr lang="ko-KR" altLang="en-US" dirty="0"/>
              <a:t> </a:t>
            </a:r>
            <a:r>
              <a:rPr lang="ja-JP" altLang="en-US" dirty="0"/>
              <a:t>みせ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/>
              <a:t>→</a:t>
            </a:r>
            <a:r>
              <a:rPr lang="ja-JP" altLang="en-US" dirty="0"/>
              <a:t>　しんせつで　おいしいい　みせです。</a:t>
            </a:r>
            <a:endParaRPr lang="en-US" altLang="ko-K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9A91C51-FB0E-4449-8271-76F9BA28C3A6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➋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9DD678B-40D7-4499-A27E-74EA3EF8DCCE}"/>
              </a:ext>
            </a:extLst>
          </p:cNvPr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➊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FA58813B-04B2-47EA-B816-E72B0AB0F1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828000" y="1846800"/>
            <a:ext cx="2160000" cy="1620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2101271C-508E-4B9F-B36E-28FF406A434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" b="3668"/>
          <a:stretch/>
        </p:blipFill>
        <p:spPr>
          <a:xfrm>
            <a:off x="828000" y="4366800"/>
            <a:ext cx="2160000" cy="1620000"/>
          </a:xfrm>
          <a:prstGeom prst="rect">
            <a:avLst/>
          </a:prstGeom>
        </p:spPr>
      </p:pic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7465" y="1475492"/>
            <a:ext cx="360000" cy="360000"/>
          </a:xfrm>
          <a:prstGeom prst="rect">
            <a:avLst/>
          </a:prstGeom>
        </p:spPr>
      </p:pic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7465" y="398742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기념품 가게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1146263"/>
            <a:ext cx="8280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店員</a:t>
            </a:r>
            <a:r>
              <a:rPr lang="en-US" altLang="ja-JP" dirty="0"/>
              <a:t>	</a:t>
            </a:r>
            <a:r>
              <a:rPr lang="ja-JP" altLang="en-US" dirty="0"/>
              <a:t>何を おさがしですか。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客</a:t>
            </a:r>
            <a:r>
              <a:rPr lang="en-US" altLang="ja-JP" dirty="0"/>
              <a:t>	</a:t>
            </a:r>
            <a:r>
              <a:rPr lang="ja-JP" altLang="en-US" dirty="0"/>
              <a:t>おみやげ用 の のりが 買 いたいんですが。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店員</a:t>
            </a:r>
            <a:r>
              <a:rPr lang="en-US" altLang="ja-JP" dirty="0"/>
              <a:t>	</a:t>
            </a:r>
            <a:r>
              <a:rPr lang="ja-JP" altLang="en-US" dirty="0"/>
              <a:t>のりですか。こちらの　のりは　いかがですか。</a:t>
            </a:r>
            <a:endParaRPr lang="en-US" altLang="ja-JP" dirty="0"/>
          </a:p>
          <a:p>
            <a:pPr lvl="2">
              <a:lnSpc>
                <a:spcPct val="200000"/>
              </a:lnSpc>
            </a:pPr>
            <a:r>
              <a:rPr lang="ja-JP" altLang="en-US" dirty="0"/>
              <a:t>ひとつ </a:t>
            </a:r>
            <a:r>
              <a:rPr lang="en-US" altLang="ja-JP" dirty="0"/>
              <a:t>2,000</a:t>
            </a:r>
            <a:r>
              <a:rPr lang="ja-JP" altLang="en-US" dirty="0"/>
              <a:t>ウォンですが、いつつ 買えば ひとつは サービスです。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客</a:t>
            </a:r>
            <a:r>
              <a:rPr lang="en-US" altLang="ja-JP" dirty="0"/>
              <a:t>	</a:t>
            </a:r>
            <a:r>
              <a:rPr lang="ja-JP" altLang="en-US" dirty="0"/>
              <a:t>では、むっつで </a:t>
            </a:r>
            <a:r>
              <a:rPr lang="en-US" altLang="ja-JP" dirty="0"/>
              <a:t>1</a:t>
            </a:r>
            <a:r>
              <a:rPr lang="ja-JP" altLang="en-US" dirty="0"/>
              <a:t>万ウォンですね。　とても 安 くて いいですね。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/>
              <a:t>味は どうですか。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店員</a:t>
            </a:r>
            <a:r>
              <a:rPr lang="en-US" altLang="ja-JP" dirty="0"/>
              <a:t>	</a:t>
            </a:r>
            <a:r>
              <a:rPr lang="ja-JP" altLang="en-US" dirty="0"/>
              <a:t>味も いいですよ。 あっさりして いて とても おいしいです。　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 </a:t>
            </a:r>
            <a:r>
              <a:rPr lang="en-US" altLang="ja-JP" dirty="0"/>
              <a:t>	</a:t>
            </a:r>
            <a:r>
              <a:rPr lang="ja-JP" altLang="en-US" dirty="0"/>
              <a:t>うちの おすすめです。</a:t>
            </a:r>
            <a:endParaRPr lang="en-US" altLang="ja-JP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4670908-9FFC-4449-A816-2F4D7AEC72B2}"/>
              </a:ext>
            </a:extLst>
          </p:cNvPr>
          <p:cNvSpPr txBox="1"/>
          <p:nvPr/>
        </p:nvSpPr>
        <p:spPr>
          <a:xfrm>
            <a:off x="1416044" y="1199966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B81572-E44C-4BCB-8AC2-6C727B344424}"/>
              </a:ext>
            </a:extLst>
          </p:cNvPr>
          <p:cNvSpPr txBox="1"/>
          <p:nvPr/>
        </p:nvSpPr>
        <p:spPr>
          <a:xfrm>
            <a:off x="2329410" y="1754751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よう</a:t>
            </a:r>
            <a:endParaRPr lang="ko-KR" altLang="en-US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FA72754-D584-4402-85AD-E8FDCB14FA30}"/>
              </a:ext>
            </a:extLst>
          </p:cNvPr>
          <p:cNvSpPr txBox="1"/>
          <p:nvPr/>
        </p:nvSpPr>
        <p:spPr>
          <a:xfrm>
            <a:off x="4824360" y="2847722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か</a:t>
            </a:r>
            <a:endParaRPr lang="ko-KR" altLang="en-US" sz="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F6D4BC8-D939-4933-90AB-52A3815B1EB2}"/>
              </a:ext>
            </a:extLst>
          </p:cNvPr>
          <p:cNvSpPr txBox="1"/>
          <p:nvPr/>
        </p:nvSpPr>
        <p:spPr>
          <a:xfrm>
            <a:off x="1403648" y="4482268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あじ</a:t>
            </a:r>
            <a:endParaRPr lang="ko-KR" altLang="en-US" sz="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ED68E4D-AAEF-40D9-A6F4-52D48646E925}"/>
              </a:ext>
            </a:extLst>
          </p:cNvPr>
          <p:cNvSpPr txBox="1"/>
          <p:nvPr/>
        </p:nvSpPr>
        <p:spPr>
          <a:xfrm>
            <a:off x="3687191" y="1754751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か</a:t>
            </a:r>
            <a:endParaRPr lang="ko-KR" altLang="en-US" sz="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3B5ED7C-EE8E-423C-AC8B-A2547F8ED41A}"/>
              </a:ext>
            </a:extLst>
          </p:cNvPr>
          <p:cNvSpPr txBox="1"/>
          <p:nvPr/>
        </p:nvSpPr>
        <p:spPr>
          <a:xfrm>
            <a:off x="3042327" y="3405076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まん</a:t>
            </a:r>
            <a:endParaRPr lang="ko-KR" altLang="en-US" sz="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363770A-2EEF-4DA9-BBC3-B4DF36B96FB4}"/>
              </a:ext>
            </a:extLst>
          </p:cNvPr>
          <p:cNvSpPr txBox="1"/>
          <p:nvPr/>
        </p:nvSpPr>
        <p:spPr>
          <a:xfrm>
            <a:off x="5448208" y="3405076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やす</a:t>
            </a:r>
            <a:endParaRPr lang="ko-KR" altLang="en-US" sz="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ADAABC5-2B1E-4395-A2BB-61BECA691A7C}"/>
              </a:ext>
            </a:extLst>
          </p:cNvPr>
          <p:cNvSpPr txBox="1"/>
          <p:nvPr/>
        </p:nvSpPr>
        <p:spPr>
          <a:xfrm>
            <a:off x="1417261" y="3939162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あじ</a:t>
            </a:r>
            <a:endParaRPr lang="ko-KR" altLang="en-US" sz="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F10F622-933B-4DFD-9578-7CCC2FFB351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924" y="5122839"/>
            <a:ext cx="2967228" cy="1572768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47664" y="769370"/>
            <a:ext cx="360000" cy="360000"/>
          </a:xfrm>
          <a:prstGeom prst="rect">
            <a:avLst/>
          </a:prstGeom>
        </p:spPr>
      </p:pic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666" y="1356675"/>
            <a:ext cx="360000" cy="360000"/>
          </a:xfrm>
          <a:prstGeom prst="rect">
            <a:avLst/>
          </a:prstGeom>
        </p:spPr>
      </p:pic>
      <p:pic>
        <p:nvPicPr>
          <p:cNvPr id="11" name="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666" y="1888155"/>
            <a:ext cx="360000" cy="360000"/>
          </a:xfrm>
          <a:prstGeom prst="rect">
            <a:avLst/>
          </a:prstGeom>
        </p:spPr>
      </p:pic>
      <p:pic>
        <p:nvPicPr>
          <p:cNvPr id="16" name="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666" y="2458392"/>
            <a:ext cx="360000" cy="360000"/>
          </a:xfrm>
          <a:prstGeom prst="rect">
            <a:avLst/>
          </a:prstGeom>
        </p:spPr>
      </p:pic>
      <p:pic>
        <p:nvPicPr>
          <p:cNvPr id="17" name="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666" y="3007119"/>
            <a:ext cx="360000" cy="360000"/>
          </a:xfrm>
          <a:prstGeom prst="rect">
            <a:avLst/>
          </a:prstGeom>
        </p:spPr>
      </p:pic>
      <p:pic>
        <p:nvPicPr>
          <p:cNvPr id="18" name="5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666" y="3547983"/>
            <a:ext cx="360000" cy="360000"/>
          </a:xfrm>
          <a:prstGeom prst="rect">
            <a:avLst/>
          </a:prstGeom>
        </p:spPr>
      </p:pic>
      <p:pic>
        <p:nvPicPr>
          <p:cNvPr id="19" name="6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666" y="462747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1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54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0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3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0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95536" y="1198671"/>
            <a:ext cx="74168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おみやげ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～用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のり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買う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サービス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とても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安い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いい</a:t>
            </a:r>
            <a:endParaRPr lang="en-US" altLang="ja-JP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1795888" y="1198670"/>
            <a:ext cx="30243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선물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~</a:t>
            </a:r>
            <a:r>
              <a:rPr lang="ko-KR" altLang="en-US" dirty="0" smtClean="0"/>
              <a:t>용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김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사다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서비스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아주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싸다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좋다</a:t>
            </a:r>
            <a:endParaRPr lang="en-US" altLang="ko-KR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4103948" y="1198670"/>
            <a:ext cx="46805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味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あっさりしていて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おいしい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うち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おすすめ</a:t>
            </a:r>
            <a:endParaRPr lang="en-US" altLang="ja-JP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6120172" y="1198669"/>
            <a:ext cx="30243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맛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담백하고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맛있다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우리</a:t>
            </a:r>
            <a:r>
              <a:rPr lang="en-US" altLang="ko-KR" dirty="0" smtClean="0"/>
              <a:t>(</a:t>
            </a:r>
            <a:r>
              <a:rPr lang="ko-KR" altLang="en-US" dirty="0" smtClean="0"/>
              <a:t>가게</a:t>
            </a:r>
            <a:r>
              <a:rPr lang="en-US" altLang="ko-KR" dirty="0" smtClean="0"/>
              <a:t>)</a:t>
            </a:r>
          </a:p>
          <a:p>
            <a:endParaRPr lang="en-US" altLang="ko-KR" dirty="0"/>
          </a:p>
          <a:p>
            <a:r>
              <a:rPr lang="ko-KR" altLang="en-US" dirty="0" smtClean="0"/>
              <a:t>추천</a:t>
            </a:r>
            <a:endParaRPr lang="en-US" altLang="ko-KR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954348" y="1637436"/>
            <a:ext cx="4680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よう</a:t>
            </a:r>
            <a:endParaRPr lang="ko-KR" altLang="en-US" sz="800" dirty="0"/>
          </a:p>
        </p:txBody>
      </p:sp>
      <p:sp>
        <p:nvSpPr>
          <p:cNvPr id="21" name="TextBox 20"/>
          <p:cNvSpPr txBox="1"/>
          <p:nvPr/>
        </p:nvSpPr>
        <p:spPr>
          <a:xfrm>
            <a:off x="692194" y="4366812"/>
            <a:ext cx="4680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やす</a:t>
            </a:r>
            <a:endParaRPr lang="ko-KR" altLang="en-US" sz="800" dirty="0"/>
          </a:p>
        </p:txBody>
      </p:sp>
      <p:sp>
        <p:nvSpPr>
          <p:cNvPr id="22" name="TextBox 21"/>
          <p:cNvSpPr txBox="1"/>
          <p:nvPr/>
        </p:nvSpPr>
        <p:spPr>
          <a:xfrm>
            <a:off x="4409232" y="1073695"/>
            <a:ext cx="6021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あじ</a:t>
            </a:r>
            <a:endParaRPr lang="ko-KR" altLang="en-US" sz="800" dirty="0"/>
          </a:p>
        </p:txBody>
      </p:sp>
      <p:sp>
        <p:nvSpPr>
          <p:cNvPr id="24" name="TextBox 23"/>
          <p:cNvSpPr txBox="1"/>
          <p:nvPr/>
        </p:nvSpPr>
        <p:spPr>
          <a:xfrm>
            <a:off x="749950" y="2717546"/>
            <a:ext cx="4680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か</a:t>
            </a:r>
            <a:endParaRPr lang="ko-KR" altLang="en-US" sz="800" dirty="0"/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2788" y="1214538"/>
            <a:ext cx="360000" cy="360000"/>
          </a:xfrm>
          <a:prstGeom prst="rect">
            <a:avLst/>
          </a:prstGeom>
        </p:spPr>
      </p:pic>
      <p:pic>
        <p:nvPicPr>
          <p:cNvPr id="4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2788" y="1761190"/>
            <a:ext cx="360000" cy="360000"/>
          </a:xfrm>
          <a:prstGeom prst="rect">
            <a:avLst/>
          </a:prstGeom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2788" y="2323345"/>
            <a:ext cx="360000" cy="360000"/>
          </a:xfrm>
          <a:prstGeom prst="rect">
            <a:avLst/>
          </a:prstGeom>
        </p:spPr>
      </p:pic>
      <p:pic>
        <p:nvPicPr>
          <p:cNvPr id="6" name="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2788" y="2854237"/>
            <a:ext cx="360000" cy="360000"/>
          </a:xfrm>
          <a:prstGeom prst="rect">
            <a:avLst/>
          </a:prstGeom>
        </p:spPr>
      </p:pic>
      <p:pic>
        <p:nvPicPr>
          <p:cNvPr id="7" name="5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2788" y="3403122"/>
            <a:ext cx="360000" cy="360000"/>
          </a:xfrm>
          <a:prstGeom prst="rect">
            <a:avLst/>
          </a:prstGeom>
        </p:spPr>
      </p:pic>
      <p:pic>
        <p:nvPicPr>
          <p:cNvPr id="8" name="6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2788" y="3952029"/>
            <a:ext cx="360000" cy="360000"/>
          </a:xfrm>
          <a:prstGeom prst="rect">
            <a:avLst/>
          </a:prstGeom>
        </p:spPr>
      </p:pic>
      <p:pic>
        <p:nvPicPr>
          <p:cNvPr id="9" name="7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2788" y="4500344"/>
            <a:ext cx="360000" cy="360000"/>
          </a:xfrm>
          <a:prstGeom prst="rect">
            <a:avLst/>
          </a:prstGeom>
        </p:spPr>
      </p:pic>
      <p:pic>
        <p:nvPicPr>
          <p:cNvPr id="10" name="8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707944" y="1214538"/>
            <a:ext cx="360000" cy="360000"/>
          </a:xfrm>
          <a:prstGeom prst="rect">
            <a:avLst/>
          </a:prstGeom>
        </p:spPr>
      </p:pic>
      <p:pic>
        <p:nvPicPr>
          <p:cNvPr id="12" name="10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707944" y="1764508"/>
            <a:ext cx="360000" cy="360000"/>
          </a:xfrm>
          <a:prstGeom prst="rect">
            <a:avLst/>
          </a:prstGeom>
        </p:spPr>
      </p:pic>
      <p:pic>
        <p:nvPicPr>
          <p:cNvPr id="15" name="13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707944" y="3411748"/>
            <a:ext cx="360000" cy="360000"/>
          </a:xfrm>
          <a:prstGeom prst="rect">
            <a:avLst/>
          </a:prstGeom>
        </p:spPr>
      </p:pic>
      <p:pic>
        <p:nvPicPr>
          <p:cNvPr id="23" name="101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2788" y="5039054"/>
            <a:ext cx="360000" cy="360000"/>
          </a:xfrm>
          <a:prstGeom prst="rect">
            <a:avLst/>
          </a:prstGeom>
        </p:spPr>
      </p:pic>
      <p:pic>
        <p:nvPicPr>
          <p:cNvPr id="25" name="102.mp3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707944" y="2321760"/>
            <a:ext cx="360000" cy="360000"/>
          </a:xfrm>
          <a:prstGeom prst="rect">
            <a:avLst/>
          </a:prstGeom>
        </p:spPr>
      </p:pic>
      <p:pic>
        <p:nvPicPr>
          <p:cNvPr id="26" name="103.mp3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707944" y="285293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7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6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5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3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33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25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/>
              <a:t>서로 관계 있는 것끼리 선으로 연결해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56374600-71E1-476F-AD1C-20F879B201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" b="1803"/>
          <a:stretch/>
        </p:blipFill>
        <p:spPr>
          <a:xfrm>
            <a:off x="6156176" y="1268760"/>
            <a:ext cx="2160000" cy="1620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037E4C8E-BF11-42F0-A49D-41ED4E4E3F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6176" y="3068960"/>
            <a:ext cx="2160000" cy="1620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7B39CB86-EEAA-4DEF-A22F-8ABEEDF280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6156176" y="4869160"/>
            <a:ext cx="2160000" cy="1620000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xmlns="" id="{5D8F048C-DA84-4254-9E52-D9CC97A16F66}"/>
              </a:ext>
            </a:extLst>
          </p:cNvPr>
          <p:cNvSpPr/>
          <p:nvPr/>
        </p:nvSpPr>
        <p:spPr>
          <a:xfrm>
            <a:off x="827824" y="1754724"/>
            <a:ext cx="2160000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いきたい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xmlns="" id="{1EDC30D1-1EC5-4776-BC54-C20EFB8958A1}"/>
              </a:ext>
            </a:extLst>
          </p:cNvPr>
          <p:cNvSpPr/>
          <p:nvPr/>
        </p:nvSpPr>
        <p:spPr>
          <a:xfrm>
            <a:off x="827824" y="3554924"/>
            <a:ext cx="2160000" cy="6480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のみたい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xmlns="" id="{878A2029-A636-4006-9C96-EA87B34B6DFD}"/>
              </a:ext>
            </a:extLst>
          </p:cNvPr>
          <p:cNvSpPr/>
          <p:nvPr/>
        </p:nvSpPr>
        <p:spPr>
          <a:xfrm>
            <a:off x="827824" y="5355124"/>
            <a:ext cx="2160000" cy="64807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たべたい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28C5A085-4E03-404B-B3C9-206B3BFD1900}"/>
              </a:ext>
            </a:extLst>
          </p:cNvPr>
          <p:cNvSpPr/>
          <p:nvPr/>
        </p:nvSpPr>
        <p:spPr>
          <a:xfrm>
            <a:off x="3203848" y="1988840"/>
            <a:ext cx="144016" cy="14401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xmlns="" id="{63A042B3-91EA-4FFB-90EE-7A4F28B78493}"/>
              </a:ext>
            </a:extLst>
          </p:cNvPr>
          <p:cNvSpPr/>
          <p:nvPr/>
        </p:nvSpPr>
        <p:spPr>
          <a:xfrm>
            <a:off x="3203848" y="3806952"/>
            <a:ext cx="144016" cy="14401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xmlns="" id="{C1E19842-A974-4736-A377-1D56D42FAC38}"/>
              </a:ext>
            </a:extLst>
          </p:cNvPr>
          <p:cNvSpPr/>
          <p:nvPr/>
        </p:nvSpPr>
        <p:spPr>
          <a:xfrm>
            <a:off x="3203848" y="5607152"/>
            <a:ext cx="144016" cy="14401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xmlns="" id="{D410B770-0EDD-4A5A-B0BA-5DB854121B58}"/>
              </a:ext>
            </a:extLst>
          </p:cNvPr>
          <p:cNvSpPr/>
          <p:nvPr/>
        </p:nvSpPr>
        <p:spPr>
          <a:xfrm>
            <a:off x="5508104" y="1988840"/>
            <a:ext cx="144016" cy="14401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xmlns="" id="{BA4B735E-AB35-4F0D-8E14-595C6C84F515}"/>
              </a:ext>
            </a:extLst>
          </p:cNvPr>
          <p:cNvSpPr/>
          <p:nvPr/>
        </p:nvSpPr>
        <p:spPr>
          <a:xfrm>
            <a:off x="5508104" y="3806952"/>
            <a:ext cx="144016" cy="14401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xmlns="" id="{A347B02B-6830-4B69-AAF6-FD6DC527DB2E}"/>
              </a:ext>
            </a:extLst>
          </p:cNvPr>
          <p:cNvSpPr/>
          <p:nvPr/>
        </p:nvSpPr>
        <p:spPr>
          <a:xfrm>
            <a:off x="5508104" y="5607152"/>
            <a:ext cx="144016" cy="14401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xmlns="" id="{00DBFA08-C04C-4BF7-9383-6B26E4DE7738}"/>
              </a:ext>
            </a:extLst>
          </p:cNvPr>
          <p:cNvCxnSpPr>
            <a:stCxn id="11" idx="1"/>
            <a:endCxn id="29" idx="4"/>
          </p:cNvCxnSpPr>
          <p:nvPr/>
        </p:nvCxnSpPr>
        <p:spPr>
          <a:xfrm>
            <a:off x="3224939" y="2009931"/>
            <a:ext cx="2355173" cy="194103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xmlns="" id="{CC1D3092-86F7-44D8-820A-7D2A96D5BBFC}"/>
              </a:ext>
            </a:extLst>
          </p:cNvPr>
          <p:cNvCxnSpPr>
            <a:cxnSpLocks/>
            <a:stCxn id="26" idx="5"/>
            <a:endCxn id="30" idx="5"/>
          </p:cNvCxnSpPr>
          <p:nvPr/>
        </p:nvCxnSpPr>
        <p:spPr>
          <a:xfrm>
            <a:off x="3326773" y="3929877"/>
            <a:ext cx="2304256" cy="1800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xmlns="" id="{8C276F54-A8CA-4943-906E-CF300F6AE26F}"/>
              </a:ext>
            </a:extLst>
          </p:cNvPr>
          <p:cNvCxnSpPr>
            <a:cxnSpLocks/>
            <a:stCxn id="27" idx="4"/>
            <a:endCxn id="28" idx="4"/>
          </p:cNvCxnSpPr>
          <p:nvPr/>
        </p:nvCxnSpPr>
        <p:spPr>
          <a:xfrm flipV="1">
            <a:off x="3275856" y="2132856"/>
            <a:ext cx="2304256" cy="36183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38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2. </a:t>
            </a:r>
            <a:r>
              <a:rPr lang="ko-KR" altLang="en-US" dirty="0"/>
              <a:t>잘 듣고 보기와 같이 대화해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DDD04D14-08F4-456D-9859-DBA8D54BA1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9" y="1844824"/>
            <a:ext cx="2160000" cy="1620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73E8EF92-43F5-4981-A96A-8E08119978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9" y="4365104"/>
            <a:ext cx="2160000" cy="162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E445B2B-608E-4CC3-9B6B-66694401D02E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みっつ</a:t>
            </a:r>
            <a:r>
              <a:rPr lang="en-US" altLang="ja-JP" dirty="0"/>
              <a:t> / 2,000 / </a:t>
            </a:r>
            <a:r>
              <a:rPr lang="ja-JP" altLang="en-US" dirty="0"/>
              <a:t>安くて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8C8BD04-F598-46C0-9184-98D0F92F4EC5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よっつ</a:t>
            </a:r>
            <a:r>
              <a:rPr lang="en-US" altLang="ja-JP" dirty="0"/>
              <a:t> / 4,000 / </a:t>
            </a:r>
            <a:r>
              <a:rPr lang="ja-JP" altLang="en-US" dirty="0"/>
              <a:t>かわいくて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2EDF1EF-3BA7-4CDB-9836-222A59A5D1AE}"/>
              </a:ext>
            </a:extLst>
          </p:cNvPr>
          <p:cNvSpPr txBox="1"/>
          <p:nvPr/>
        </p:nvSpPr>
        <p:spPr>
          <a:xfrm>
            <a:off x="3587422" y="2054660"/>
            <a:ext cx="5449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これは いかがですか。</a:t>
            </a:r>
            <a:r>
              <a:rPr lang="ja-JP" altLang="en-US" dirty="0">
                <a:solidFill>
                  <a:schemeClr val="accent3"/>
                </a:solidFill>
              </a:rPr>
              <a:t>みっつ</a:t>
            </a:r>
            <a:r>
              <a:rPr lang="ja-JP" altLang="en-US" dirty="0"/>
              <a:t>で </a:t>
            </a:r>
            <a:r>
              <a:rPr lang="en-US" altLang="ja-JP" dirty="0">
                <a:solidFill>
                  <a:schemeClr val="accent1"/>
                </a:solidFill>
              </a:rPr>
              <a:t>2,000</a:t>
            </a:r>
            <a:r>
              <a:rPr lang="ja-JP" altLang="en-US" dirty="0"/>
              <a:t>ウォンです。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/>
              <a:t>とても </a:t>
            </a:r>
            <a:r>
              <a:rPr lang="ja-JP" altLang="en-US" dirty="0">
                <a:solidFill>
                  <a:schemeClr val="accent6"/>
                </a:solidFill>
              </a:rPr>
              <a:t>安くて</a:t>
            </a:r>
            <a:r>
              <a:rPr lang="ja-JP" altLang="en-US" dirty="0"/>
              <a:t> いいですね。</a:t>
            </a:r>
            <a:endParaRPr lang="en-US" altLang="ja-JP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D58D594-E8A6-420C-86B3-AF404D6BB5FF}"/>
              </a:ext>
            </a:extLst>
          </p:cNvPr>
          <p:cNvSpPr txBox="1"/>
          <p:nvPr/>
        </p:nvSpPr>
        <p:spPr>
          <a:xfrm>
            <a:off x="3599772" y="4574940"/>
            <a:ext cx="532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これは いかがですか。</a:t>
            </a:r>
            <a:r>
              <a:rPr lang="ja-JP" altLang="en-US" dirty="0">
                <a:solidFill>
                  <a:schemeClr val="accent3"/>
                </a:solidFill>
              </a:rPr>
              <a:t>よっつ</a:t>
            </a:r>
            <a:r>
              <a:rPr lang="ja-JP" altLang="en-US" dirty="0"/>
              <a:t>で </a:t>
            </a:r>
            <a:r>
              <a:rPr lang="en-US" altLang="ja-JP" dirty="0">
                <a:solidFill>
                  <a:schemeClr val="accent1"/>
                </a:solidFill>
              </a:rPr>
              <a:t>4,000</a:t>
            </a:r>
            <a:r>
              <a:rPr lang="ja-JP" altLang="en-US" dirty="0"/>
              <a:t>ウォンです。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/>
              <a:t>とても </a:t>
            </a:r>
            <a:r>
              <a:rPr lang="ja-JP" altLang="en-US" dirty="0">
                <a:solidFill>
                  <a:schemeClr val="accent6"/>
                </a:solidFill>
              </a:rPr>
              <a:t>かわいくて</a:t>
            </a:r>
            <a:r>
              <a:rPr lang="ja-JP" altLang="en-US" dirty="0"/>
              <a:t> いいですね。</a:t>
            </a:r>
            <a:endParaRPr lang="en-US" altLang="ja-JP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5A9BAB8-A9DF-413E-8B8A-3DF0F8A0B954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➊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pic>
        <p:nvPicPr>
          <p:cNvPr id="25" name="Picture 2" descr="C:\Users\Administrator\Desktop\캡처.JPG">
            <a:extLst>
              <a:ext uri="{FF2B5EF4-FFF2-40B4-BE49-F238E27FC236}">
                <a16:creationId xmlns:a16="http://schemas.microsoft.com/office/drawing/2014/main" xmlns="" id="{DB7D297B-A8C4-4096-B7AC-4045C21FB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21268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CD390925-B224-4782-BB54-1B05B7C6C7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365104"/>
            <a:ext cx="2160000" cy="1620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F429D0B0-7CC9-4F9B-950A-39328E7F3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44824"/>
            <a:ext cx="2160000" cy="1620000"/>
          </a:xfrm>
          <a:prstGeom prst="rect">
            <a:avLst/>
          </a:prstGeom>
        </p:spPr>
      </p:pic>
      <p:pic>
        <p:nvPicPr>
          <p:cNvPr id="2" name="보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27584" y="1521268"/>
            <a:ext cx="360000" cy="360000"/>
          </a:xfrm>
          <a:prstGeom prst="rect">
            <a:avLst/>
          </a:prstGeom>
        </p:spPr>
      </p:pic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9632" y="3995772"/>
            <a:ext cx="360000" cy="36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2654824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6"/>
                </a:solidFill>
              </a:rPr>
              <a:t>やす</a:t>
            </a:r>
            <a:endParaRPr lang="ko-KR" altLang="en-US" sz="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5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26F62540-3A86-4C7F-A187-CC78063BA5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44824"/>
            <a:ext cx="2160000" cy="1620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39593D4E-D40A-49DA-B412-094A76116E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7" y="4365104"/>
            <a:ext cx="2160000" cy="162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45FD9D1-3F68-4D89-98E0-F3071EF1FDB1}"/>
              </a:ext>
            </a:extLst>
          </p:cNvPr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➋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69B7925-6D0D-4703-B94A-ECB0F2BE4D22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いつつ</a:t>
            </a:r>
            <a:r>
              <a:rPr lang="en-US" altLang="ja-JP" dirty="0"/>
              <a:t> / 50,000 / </a:t>
            </a:r>
            <a:r>
              <a:rPr lang="ja-JP" altLang="en-US" dirty="0"/>
              <a:t>おおくて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A31E345-C2F2-44B6-B25C-49B1BB73DDB3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ふたつ</a:t>
            </a:r>
            <a:r>
              <a:rPr lang="en-US" altLang="ja-JP" dirty="0"/>
              <a:t> / 80,000 / </a:t>
            </a:r>
            <a:r>
              <a:rPr lang="ja-JP" altLang="en-US" dirty="0"/>
              <a:t>かるくて</a:t>
            </a:r>
            <a:endParaRPr lang="ko-KR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F0E8E48-66F0-4923-8866-A1AA98A55A2A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➌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C7502A6-5A3F-48CD-9143-97D4957DC75E}"/>
              </a:ext>
            </a:extLst>
          </p:cNvPr>
          <p:cNvSpPr txBox="1"/>
          <p:nvPr/>
        </p:nvSpPr>
        <p:spPr>
          <a:xfrm>
            <a:off x="3587422" y="2054660"/>
            <a:ext cx="5449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これは いかがですか。</a:t>
            </a:r>
            <a:r>
              <a:rPr lang="ja-JP" altLang="en-US" dirty="0">
                <a:solidFill>
                  <a:schemeClr val="accent3"/>
                </a:solidFill>
              </a:rPr>
              <a:t>いつつ</a:t>
            </a:r>
            <a:r>
              <a:rPr lang="ja-JP" altLang="en-US" dirty="0"/>
              <a:t>で </a:t>
            </a:r>
            <a:r>
              <a:rPr lang="en-US" altLang="ja-JP" dirty="0">
                <a:solidFill>
                  <a:schemeClr val="accent1"/>
                </a:solidFill>
              </a:rPr>
              <a:t>50,000</a:t>
            </a:r>
            <a:r>
              <a:rPr lang="ja-JP" altLang="en-US" dirty="0"/>
              <a:t>ウォンです。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/>
              <a:t>とても </a:t>
            </a:r>
            <a:r>
              <a:rPr lang="ja-JP" altLang="en-US" dirty="0">
                <a:solidFill>
                  <a:schemeClr val="accent6"/>
                </a:solidFill>
              </a:rPr>
              <a:t>おおくて</a:t>
            </a:r>
            <a:r>
              <a:rPr lang="ja-JP" altLang="en-US" dirty="0"/>
              <a:t> いいですね。</a:t>
            </a:r>
            <a:endParaRPr lang="en-US" altLang="ja-JP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0707529-D34F-40C9-B96D-E3A19E519310}"/>
              </a:ext>
            </a:extLst>
          </p:cNvPr>
          <p:cNvSpPr txBox="1"/>
          <p:nvPr/>
        </p:nvSpPr>
        <p:spPr>
          <a:xfrm>
            <a:off x="3599772" y="4574940"/>
            <a:ext cx="5544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これは いかがですか。</a:t>
            </a:r>
            <a:r>
              <a:rPr lang="ja-JP" altLang="en-US" dirty="0">
                <a:solidFill>
                  <a:schemeClr val="accent3"/>
                </a:solidFill>
              </a:rPr>
              <a:t>ふたつ</a:t>
            </a:r>
            <a:r>
              <a:rPr lang="ja-JP" altLang="en-US" dirty="0"/>
              <a:t>で </a:t>
            </a:r>
            <a:r>
              <a:rPr lang="en-US" altLang="ja-JP" dirty="0">
                <a:solidFill>
                  <a:schemeClr val="accent1"/>
                </a:solidFill>
              </a:rPr>
              <a:t>80,000</a:t>
            </a:r>
            <a:r>
              <a:rPr lang="ja-JP" altLang="en-US" dirty="0"/>
              <a:t>ウォンです。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/>
              <a:t>とても </a:t>
            </a:r>
            <a:r>
              <a:rPr lang="ja-JP" altLang="en-US" dirty="0">
                <a:solidFill>
                  <a:schemeClr val="accent6"/>
                </a:solidFill>
              </a:rPr>
              <a:t>かるくて</a:t>
            </a:r>
            <a:r>
              <a:rPr lang="ja-JP" altLang="en-US" dirty="0"/>
              <a:t> いいですね。</a:t>
            </a:r>
            <a:endParaRPr lang="en-US" altLang="ja-JP" dirty="0"/>
          </a:p>
        </p:txBody>
      </p:sp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1640" y="1467854"/>
            <a:ext cx="360000" cy="360000"/>
          </a:xfrm>
          <a:prstGeom prst="rect">
            <a:avLst/>
          </a:prstGeom>
        </p:spPr>
      </p:pic>
      <p:pic>
        <p:nvPicPr>
          <p:cNvPr id="4" name="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1640" y="399577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5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쇼핑센터 안내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1146263"/>
            <a:ext cx="828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スタッフ</a:t>
            </a:r>
            <a:r>
              <a:rPr lang="en-US" altLang="ja-JP" dirty="0"/>
              <a:t>		</a:t>
            </a:r>
            <a:r>
              <a:rPr lang="ja-JP" altLang="en-US" dirty="0"/>
              <a:t>いらっしゃいませ。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>
                <a:latin typeface="DFHSMincho-W5-WIN-RKSJ-H"/>
              </a:rPr>
              <a:t>観光客</a:t>
            </a:r>
            <a:r>
              <a:rPr lang="en-US" altLang="ja-JP" dirty="0">
                <a:latin typeface="DFHSMincho-W5-WIN-RKSJ-H"/>
              </a:rPr>
              <a:t>		</a:t>
            </a:r>
            <a:r>
              <a:rPr lang="ja-JP" altLang="en-US" dirty="0">
                <a:latin typeface="DFHSMincho-W5-WIN-RKSJ-H"/>
              </a:rPr>
              <a:t>こんにちは</a:t>
            </a:r>
            <a:r>
              <a:rPr lang="ja-JP" altLang="en-US" dirty="0"/>
              <a:t>。ひとつ、聞きたい　ことが　あるんですが</a:t>
            </a:r>
            <a:r>
              <a:rPr lang="en-US" altLang="ja-JP" dirty="0"/>
              <a:t>…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	</a:t>
            </a:r>
            <a:r>
              <a:rPr lang="ja-JP" altLang="en-US" dirty="0"/>
              <a:t>ショッピングで　有名な　ナムデムン市場と　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	</a:t>
            </a:r>
            <a:r>
              <a:rPr lang="ja-JP" altLang="en-US" dirty="0"/>
              <a:t>トンデムン市場の　違いは　何ですか。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スタッフ</a:t>
            </a:r>
            <a:r>
              <a:rPr lang="en-US" altLang="ja-JP" dirty="0"/>
              <a:t>		</a:t>
            </a:r>
            <a:r>
              <a:rPr lang="ja-JP" altLang="en-US" dirty="0"/>
              <a:t>ナムデムン市場は　アクセサリーや　インテリアなど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	</a:t>
            </a:r>
            <a:r>
              <a:rPr lang="ja-JP" altLang="en-US" dirty="0"/>
              <a:t>めずらしいものが　いっぱい　あります。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	</a:t>
            </a:r>
            <a:r>
              <a:rPr lang="ja-JP" altLang="en-US" dirty="0"/>
              <a:t>トンデムン市場は　ファッションが　中心です。</a:t>
            </a:r>
            <a:endParaRPr lang="en-US" altLang="ja-JP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C9D16D2-91D2-444F-8290-AA3C0491954B}"/>
              </a:ext>
            </a:extLst>
          </p:cNvPr>
          <p:cNvSpPr txBox="1"/>
          <p:nvPr/>
        </p:nvSpPr>
        <p:spPr>
          <a:xfrm>
            <a:off x="4331075" y="1756190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き</a:t>
            </a:r>
            <a:endParaRPr lang="ko-KR" altLang="en-US" sz="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403071C-C8AC-40A8-BCCC-E4E0B9D89DE4}"/>
              </a:ext>
            </a:extLst>
          </p:cNvPr>
          <p:cNvSpPr txBox="1"/>
          <p:nvPr/>
        </p:nvSpPr>
        <p:spPr>
          <a:xfrm>
            <a:off x="3810354" y="2294078"/>
            <a:ext cx="689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ゆう　めい</a:t>
            </a:r>
            <a:endParaRPr lang="ko-KR" altLang="en-US" sz="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7C2D9C9-0548-4963-9F45-B4882B4A93D1}"/>
              </a:ext>
            </a:extLst>
          </p:cNvPr>
          <p:cNvSpPr txBox="1"/>
          <p:nvPr/>
        </p:nvSpPr>
        <p:spPr>
          <a:xfrm>
            <a:off x="5730829" y="2294078"/>
            <a:ext cx="689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いち　ば</a:t>
            </a:r>
            <a:endParaRPr lang="ko-KR" altLang="en-US" sz="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2EF1DF5-F253-40FA-BE4A-11F6ADABDC8B}"/>
              </a:ext>
            </a:extLst>
          </p:cNvPr>
          <p:cNvSpPr txBox="1"/>
          <p:nvPr/>
        </p:nvSpPr>
        <p:spPr>
          <a:xfrm>
            <a:off x="3347864" y="2840844"/>
            <a:ext cx="689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いち　ば</a:t>
            </a:r>
            <a:endParaRPr lang="ko-KR" altLang="en-US" sz="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981B10F-BDA2-4FA4-B056-FB7B89079406}"/>
              </a:ext>
            </a:extLst>
          </p:cNvPr>
          <p:cNvSpPr txBox="1"/>
          <p:nvPr/>
        </p:nvSpPr>
        <p:spPr>
          <a:xfrm>
            <a:off x="3428185" y="3387610"/>
            <a:ext cx="689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いち　ば</a:t>
            </a:r>
            <a:endParaRPr lang="ko-KR" altLang="en-US" sz="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2582027-E955-4BBB-97AE-57935124399D}"/>
              </a:ext>
            </a:extLst>
          </p:cNvPr>
          <p:cNvSpPr txBox="1"/>
          <p:nvPr/>
        </p:nvSpPr>
        <p:spPr>
          <a:xfrm>
            <a:off x="3347863" y="4481142"/>
            <a:ext cx="689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いち　ば</a:t>
            </a:r>
            <a:endParaRPr lang="ko-KR" altLang="en-US" sz="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A08FD3A-85AE-49A9-BE46-5505A73418B5}"/>
              </a:ext>
            </a:extLst>
          </p:cNvPr>
          <p:cNvSpPr txBox="1"/>
          <p:nvPr/>
        </p:nvSpPr>
        <p:spPr>
          <a:xfrm>
            <a:off x="4145458" y="2840844"/>
            <a:ext cx="689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ちが</a:t>
            </a:r>
            <a:endParaRPr lang="ko-KR" altLang="en-US" sz="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FCE0449-848F-43AA-903B-BD66CF22EE87}"/>
              </a:ext>
            </a:extLst>
          </p:cNvPr>
          <p:cNvSpPr txBox="1"/>
          <p:nvPr/>
        </p:nvSpPr>
        <p:spPr>
          <a:xfrm>
            <a:off x="4959730" y="2840844"/>
            <a:ext cx="689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なん</a:t>
            </a:r>
            <a:endParaRPr lang="ko-KR" altLang="en-US" sz="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D5DD836-01AC-434F-8355-FD4863D016BE}"/>
              </a:ext>
            </a:extLst>
          </p:cNvPr>
          <p:cNvSpPr txBox="1"/>
          <p:nvPr/>
        </p:nvSpPr>
        <p:spPr>
          <a:xfrm>
            <a:off x="5553834" y="4481142"/>
            <a:ext cx="689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ちゅう しん</a:t>
            </a:r>
            <a:endParaRPr lang="ko-KR" altLang="en-US" sz="800" dirty="0"/>
          </a:p>
        </p:txBody>
      </p: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35696" y="786263"/>
            <a:ext cx="360000" cy="360000"/>
          </a:xfrm>
          <a:prstGeom prst="rect">
            <a:avLst/>
          </a:prstGeom>
        </p:spPr>
      </p:pic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75696" y="1343024"/>
            <a:ext cx="360000" cy="360000"/>
          </a:xfrm>
          <a:prstGeom prst="rect">
            <a:avLst/>
          </a:prstGeom>
        </p:spPr>
      </p:pic>
      <p:pic>
        <p:nvPicPr>
          <p:cNvPr id="7" name="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75696" y="1895594"/>
            <a:ext cx="360000" cy="360000"/>
          </a:xfrm>
          <a:prstGeom prst="rect">
            <a:avLst/>
          </a:prstGeom>
        </p:spPr>
      </p:pic>
      <p:pic>
        <p:nvPicPr>
          <p:cNvPr id="8" name="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75696" y="2444930"/>
            <a:ext cx="360000" cy="360000"/>
          </a:xfrm>
          <a:prstGeom prst="rect">
            <a:avLst/>
          </a:prstGeom>
        </p:spPr>
      </p:pic>
      <p:pic>
        <p:nvPicPr>
          <p:cNvPr id="9" name="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75696" y="3534132"/>
            <a:ext cx="360000" cy="360000"/>
          </a:xfrm>
          <a:prstGeom prst="rect">
            <a:avLst/>
          </a:prstGeom>
        </p:spPr>
      </p:pic>
      <p:pic>
        <p:nvPicPr>
          <p:cNvPr id="10" name="5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75696" y="465317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6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쇼핑센터 안내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1146263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>
                <a:latin typeface="DFHSMincho-W5-WIN-RKSJ-H"/>
              </a:rPr>
              <a:t>観光客</a:t>
            </a:r>
            <a:r>
              <a:rPr lang="en-US" altLang="ja-JP" dirty="0">
                <a:latin typeface="DFHSMincho-W5-WIN-RKSJ-H"/>
              </a:rPr>
              <a:t>		</a:t>
            </a:r>
            <a:r>
              <a:rPr lang="ja-JP" altLang="en-US" dirty="0">
                <a:latin typeface="DFHSMincho-W5-WIN-RKSJ-H"/>
              </a:rPr>
              <a:t>では、ねだんは　どちらが　安いですか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スタッフ</a:t>
            </a:r>
            <a:r>
              <a:rPr lang="en-US" altLang="ja-JP" dirty="0"/>
              <a:t>		</a:t>
            </a:r>
            <a:r>
              <a:rPr lang="ja-JP" altLang="en-US" dirty="0"/>
              <a:t>ものに　よって　違いますので　一言では</a:t>
            </a:r>
            <a:r>
              <a:rPr lang="en-US" altLang="ja-JP" dirty="0"/>
              <a:t>… </a:t>
            </a:r>
            <a:r>
              <a:rPr lang="ja-JP" altLang="en-US" dirty="0"/>
              <a:t>。</a:t>
            </a:r>
            <a:endParaRPr lang="en-US" altLang="ja-JP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0EDF1AFE-544D-417F-840A-85CD5261DE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48088"/>
            <a:ext cx="8015448" cy="4126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80DA44-0D99-4800-B59C-F15647F403D8}"/>
              </a:ext>
            </a:extLst>
          </p:cNvPr>
          <p:cNvSpPr txBox="1"/>
          <p:nvPr/>
        </p:nvSpPr>
        <p:spPr>
          <a:xfrm>
            <a:off x="4903718" y="1196752"/>
            <a:ext cx="689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やす</a:t>
            </a:r>
            <a:endParaRPr lang="ko-KR" alt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378CD8-C8D6-41F9-B271-F299B98FF87C}"/>
              </a:ext>
            </a:extLst>
          </p:cNvPr>
          <p:cNvSpPr txBox="1"/>
          <p:nvPr/>
        </p:nvSpPr>
        <p:spPr>
          <a:xfrm>
            <a:off x="3848243" y="1746427"/>
            <a:ext cx="689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ちが</a:t>
            </a:r>
            <a:endParaRPr lang="ko-KR" altLang="en-US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98087CC-89CC-4C05-B7B7-EE206C28FD9F}"/>
              </a:ext>
            </a:extLst>
          </p:cNvPr>
          <p:cNvSpPr txBox="1"/>
          <p:nvPr/>
        </p:nvSpPr>
        <p:spPr>
          <a:xfrm>
            <a:off x="5288034" y="1746427"/>
            <a:ext cx="6896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ひと　こと</a:t>
            </a:r>
            <a:endParaRPr lang="ko-KR" altLang="en-US" sz="800" dirty="0"/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36000" y="784800"/>
            <a:ext cx="360000" cy="360000"/>
          </a:xfrm>
          <a:prstGeom prst="rect">
            <a:avLst/>
          </a:prstGeom>
        </p:spPr>
      </p:pic>
      <p:pic>
        <p:nvPicPr>
          <p:cNvPr id="9" name="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3522" y="1336253"/>
            <a:ext cx="360000" cy="360000"/>
          </a:xfrm>
          <a:prstGeom prst="rect">
            <a:avLst/>
          </a:prstGeom>
        </p:spPr>
      </p:pic>
      <p:pic>
        <p:nvPicPr>
          <p:cNvPr id="10" name="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3522" y="188232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5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95536" y="1198671"/>
            <a:ext cx="74168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聞きたいこと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ショッピング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有名な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市場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違い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アクセサリー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インテリア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めずらしい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もの</a:t>
            </a:r>
            <a:endParaRPr lang="en-US" altLang="ja-JP" dirty="0"/>
          </a:p>
        </p:txBody>
      </p:sp>
      <p:sp>
        <p:nvSpPr>
          <p:cNvPr id="10" name="TextBox 9"/>
          <p:cNvSpPr txBox="1"/>
          <p:nvPr/>
        </p:nvSpPr>
        <p:spPr>
          <a:xfrm>
            <a:off x="2094850" y="1198670"/>
            <a:ext cx="30243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물어보고 싶은 것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쇼핑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유명한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시장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차이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액세서리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인테리어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드물다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물건</a:t>
            </a:r>
            <a:endParaRPr lang="en-US" altLang="ko-KR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915900" y="1198670"/>
            <a:ext cx="35283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いっぱい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ファッション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中心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ねだ</a:t>
            </a:r>
            <a:r>
              <a:rPr lang="ja-JP" altLang="en-US" dirty="0" smtClean="0"/>
              <a:t>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～に　よって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違う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一言</a:t>
            </a:r>
            <a:endParaRPr lang="en-US" altLang="ja-JP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6652162" y="1198669"/>
            <a:ext cx="15121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많이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패션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중심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가격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~</a:t>
            </a:r>
            <a:r>
              <a:rPr lang="ko-KR" altLang="en-US" dirty="0" smtClean="0"/>
              <a:t>에 따라서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다르다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한마디</a:t>
            </a:r>
            <a:endParaRPr lang="en-US" altLang="ko-KR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761576" y="1073695"/>
            <a:ext cx="4680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き</a:t>
            </a:r>
            <a:endParaRPr lang="en-US" altLang="ko-KR" sz="8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5211660" y="2156213"/>
            <a:ext cx="9072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ちゅうしん</a:t>
            </a:r>
            <a:endParaRPr lang="ko-KR" altLang="en-US" sz="800" dirty="0"/>
          </a:p>
        </p:txBody>
      </p:sp>
      <p:sp>
        <p:nvSpPr>
          <p:cNvPr id="15" name="TextBox 14"/>
          <p:cNvSpPr txBox="1"/>
          <p:nvPr/>
        </p:nvSpPr>
        <p:spPr>
          <a:xfrm>
            <a:off x="5249525" y="3801244"/>
            <a:ext cx="6021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ちが</a:t>
            </a:r>
            <a:endParaRPr lang="ko-KR" altLang="en-US" sz="800" dirty="0"/>
          </a:p>
        </p:txBody>
      </p:sp>
      <p:sp>
        <p:nvSpPr>
          <p:cNvPr id="17" name="TextBox 16"/>
          <p:cNvSpPr txBox="1"/>
          <p:nvPr/>
        </p:nvSpPr>
        <p:spPr>
          <a:xfrm>
            <a:off x="718072" y="2156213"/>
            <a:ext cx="6191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ゆうめい</a:t>
            </a:r>
            <a:endParaRPr lang="en-US" altLang="ko-KR" sz="8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703820" y="2708920"/>
            <a:ext cx="6191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いち　ば</a:t>
            </a:r>
            <a:endParaRPr lang="en-US" altLang="ko-KR" sz="8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715618" y="3268312"/>
            <a:ext cx="6191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ちが</a:t>
            </a:r>
            <a:endParaRPr lang="en-US" altLang="ko-KR" sz="8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5275767" y="4365104"/>
            <a:ext cx="6021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ひとこと</a:t>
            </a:r>
            <a:endParaRPr lang="ko-KR" altLang="en-US" sz="800" dirty="0"/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4162" y="1210621"/>
            <a:ext cx="360000" cy="360000"/>
          </a:xfrm>
          <a:prstGeom prst="rect">
            <a:avLst/>
          </a:prstGeom>
        </p:spPr>
      </p:pic>
      <p:pic>
        <p:nvPicPr>
          <p:cNvPr id="4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4162" y="1764190"/>
            <a:ext cx="360000" cy="360000"/>
          </a:xfrm>
          <a:prstGeom prst="rect">
            <a:avLst/>
          </a:prstGeom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4162" y="2297345"/>
            <a:ext cx="360000" cy="360000"/>
          </a:xfrm>
          <a:prstGeom prst="rect">
            <a:avLst/>
          </a:prstGeom>
        </p:spPr>
      </p:pic>
      <p:pic>
        <p:nvPicPr>
          <p:cNvPr id="6" name="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4162" y="2864305"/>
            <a:ext cx="360000" cy="360000"/>
          </a:xfrm>
          <a:prstGeom prst="rect">
            <a:avLst/>
          </a:prstGeom>
        </p:spPr>
      </p:pic>
      <p:pic>
        <p:nvPicPr>
          <p:cNvPr id="7" name="5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4162" y="3418068"/>
            <a:ext cx="360000" cy="360000"/>
          </a:xfrm>
          <a:prstGeom prst="rect">
            <a:avLst/>
          </a:prstGeom>
        </p:spPr>
      </p:pic>
      <p:pic>
        <p:nvPicPr>
          <p:cNvPr id="8" name="6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4162" y="3953308"/>
            <a:ext cx="360000" cy="360000"/>
          </a:xfrm>
          <a:prstGeom prst="rect">
            <a:avLst/>
          </a:prstGeom>
        </p:spPr>
      </p:pic>
      <p:pic>
        <p:nvPicPr>
          <p:cNvPr id="21" name="8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4162" y="5043062"/>
            <a:ext cx="360000" cy="360000"/>
          </a:xfrm>
          <a:prstGeom prst="rect">
            <a:avLst/>
          </a:prstGeom>
        </p:spPr>
      </p:pic>
      <p:pic>
        <p:nvPicPr>
          <p:cNvPr id="22" name="9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4162" y="5606492"/>
            <a:ext cx="360000" cy="360000"/>
          </a:xfrm>
          <a:prstGeom prst="rect">
            <a:avLst/>
          </a:prstGeom>
        </p:spPr>
      </p:pic>
      <p:pic>
        <p:nvPicPr>
          <p:cNvPr id="23" name="10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509586" y="1213437"/>
            <a:ext cx="360000" cy="360000"/>
          </a:xfrm>
          <a:prstGeom prst="rect">
            <a:avLst/>
          </a:prstGeom>
        </p:spPr>
      </p:pic>
      <p:pic>
        <p:nvPicPr>
          <p:cNvPr id="24" name="11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509586" y="1764190"/>
            <a:ext cx="360000" cy="360000"/>
          </a:xfrm>
          <a:prstGeom prst="rect">
            <a:avLst/>
          </a:prstGeom>
        </p:spPr>
      </p:pic>
      <p:pic>
        <p:nvPicPr>
          <p:cNvPr id="25" name="12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509586" y="2311892"/>
            <a:ext cx="360000" cy="360000"/>
          </a:xfrm>
          <a:prstGeom prst="rect">
            <a:avLst/>
          </a:prstGeom>
        </p:spPr>
      </p:pic>
      <p:pic>
        <p:nvPicPr>
          <p:cNvPr id="27" name="14.mp3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509586" y="3421106"/>
            <a:ext cx="360000" cy="360000"/>
          </a:xfrm>
          <a:prstGeom prst="rect">
            <a:avLst/>
          </a:prstGeom>
        </p:spPr>
      </p:pic>
      <p:pic>
        <p:nvPicPr>
          <p:cNvPr id="29" name="16.mp3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509586" y="4520765"/>
            <a:ext cx="360000" cy="360000"/>
          </a:xfrm>
          <a:prstGeom prst="rect">
            <a:avLst/>
          </a:prstGeom>
        </p:spPr>
      </p:pic>
      <p:pic>
        <p:nvPicPr>
          <p:cNvPr id="30" name="101.mp3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35536" y="4493308"/>
            <a:ext cx="360000" cy="360000"/>
          </a:xfrm>
          <a:prstGeom prst="rect">
            <a:avLst/>
          </a:prstGeom>
        </p:spPr>
      </p:pic>
      <p:pic>
        <p:nvPicPr>
          <p:cNvPr id="31" name="102.mp3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509586" y="2861602"/>
            <a:ext cx="360000" cy="360000"/>
          </a:xfrm>
          <a:prstGeom prst="rect">
            <a:avLst/>
          </a:prstGeom>
        </p:spPr>
      </p:pic>
      <p:pic>
        <p:nvPicPr>
          <p:cNvPr id="32" name="103.mp3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509586" y="395030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7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2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9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9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54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4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98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7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48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59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69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CF6B54-CB53-4A64-984E-53911E715745}"/>
              </a:ext>
            </a:extLst>
          </p:cNvPr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/>
              <a:t>본문의 내용과 일치하는 것끼리 연결해 보고 말해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66208836-BE8D-4F21-92DD-7A8BC2554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9672"/>
            <a:ext cx="2160000" cy="2160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F5D05C54-F4AC-492C-BC4B-0A95FA1D7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252446"/>
            <a:ext cx="2160000" cy="2160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78D79576-59F3-4E38-BD9A-6A9CDAF2B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94" y="4522446"/>
            <a:ext cx="2160000" cy="1620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53BBDDAB-C9EB-491B-AC30-1602066E1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94" y="2049671"/>
            <a:ext cx="2160000" cy="1620000"/>
          </a:xfrm>
          <a:prstGeom prst="rect">
            <a:avLst/>
          </a:prstGeom>
        </p:spPr>
      </p:pic>
      <p:sp>
        <p:nvSpPr>
          <p:cNvPr id="19" name="타원 18">
            <a:extLst>
              <a:ext uri="{FF2B5EF4-FFF2-40B4-BE49-F238E27FC236}">
                <a16:creationId xmlns:a16="http://schemas.microsoft.com/office/drawing/2014/main" xmlns="" id="{670CC571-CF88-4B45-BD86-0B4A2F2E0ABB}"/>
              </a:ext>
            </a:extLst>
          </p:cNvPr>
          <p:cNvSpPr/>
          <p:nvPr/>
        </p:nvSpPr>
        <p:spPr>
          <a:xfrm>
            <a:off x="3332993" y="2767196"/>
            <a:ext cx="144016" cy="14401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xmlns="" id="{ED9EAEBB-C290-4ADD-8F9A-2D7F5911F6AE}"/>
              </a:ext>
            </a:extLst>
          </p:cNvPr>
          <p:cNvSpPr/>
          <p:nvPr/>
        </p:nvSpPr>
        <p:spPr>
          <a:xfrm>
            <a:off x="3332993" y="4585308"/>
            <a:ext cx="144016" cy="14401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xmlns="" id="{B55EDB5C-4745-4A41-A3AB-51ECC9D79692}"/>
              </a:ext>
            </a:extLst>
          </p:cNvPr>
          <p:cNvSpPr/>
          <p:nvPr/>
        </p:nvSpPr>
        <p:spPr>
          <a:xfrm>
            <a:off x="5637249" y="2767196"/>
            <a:ext cx="144016" cy="14401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xmlns="" id="{546C6806-6CB9-4DAD-B577-BABC1E04E086}"/>
              </a:ext>
            </a:extLst>
          </p:cNvPr>
          <p:cNvSpPr/>
          <p:nvPr/>
        </p:nvSpPr>
        <p:spPr>
          <a:xfrm>
            <a:off x="5637249" y="4585308"/>
            <a:ext cx="144016" cy="14401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xmlns="" id="{E74B85E2-FEF1-491F-A08A-57BD0FFEAA76}"/>
              </a:ext>
            </a:extLst>
          </p:cNvPr>
          <p:cNvCxnSpPr>
            <a:stCxn id="19" idx="1"/>
            <a:endCxn id="28" idx="4"/>
          </p:cNvCxnSpPr>
          <p:nvPr/>
        </p:nvCxnSpPr>
        <p:spPr>
          <a:xfrm>
            <a:off x="3354084" y="2788287"/>
            <a:ext cx="2355173" cy="194103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xmlns="" id="{4015A054-0171-4C53-A52A-0FAB5960823F}"/>
              </a:ext>
            </a:extLst>
          </p:cNvPr>
          <p:cNvCxnSpPr>
            <a:cxnSpLocks/>
            <a:stCxn id="24" idx="3"/>
            <a:endCxn id="27" idx="2"/>
          </p:cNvCxnSpPr>
          <p:nvPr/>
        </p:nvCxnSpPr>
        <p:spPr>
          <a:xfrm flipV="1">
            <a:off x="3354084" y="2839204"/>
            <a:ext cx="2283165" cy="186902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BF38EDD-2074-4481-92ED-C4AB33FA0BB9}"/>
              </a:ext>
            </a:extLst>
          </p:cNvPr>
          <p:cNvSpPr txBox="1"/>
          <p:nvPr/>
        </p:nvSpPr>
        <p:spPr>
          <a:xfrm>
            <a:off x="1043605" y="3732387"/>
            <a:ext cx="215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ナムデムン市場</a:t>
            </a:r>
            <a:endParaRPr lang="ko-KR" alt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DAA1DCA-5D91-488E-88C8-8946A517B027}"/>
              </a:ext>
            </a:extLst>
          </p:cNvPr>
          <p:cNvSpPr txBox="1"/>
          <p:nvPr/>
        </p:nvSpPr>
        <p:spPr>
          <a:xfrm>
            <a:off x="1043606" y="6156012"/>
            <a:ext cx="216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トンデムン市場</a:t>
            </a:r>
            <a:endParaRPr lang="ko-KR" alt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9836AEB-BBBF-4908-B554-43954FF6B70C}"/>
              </a:ext>
            </a:extLst>
          </p:cNvPr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➊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975405F-62EC-43F1-91FD-90B3AE20EBA7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➋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8432" y="3599474"/>
            <a:ext cx="864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いち　ば</a:t>
            </a:r>
            <a:endParaRPr lang="ko-KR" altLang="en-US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2316676" y="6034724"/>
            <a:ext cx="864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いち　ば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209548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3816424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일본의 지역별 유명한 음식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01861566-D6E1-41B5-BB69-4AD316BC4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027"/>
            <a:ext cx="6372200" cy="583132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341E1902-D47D-4245-A172-538D1098AD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851993" y="1046051"/>
            <a:ext cx="1080000" cy="1080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74B74E0F-B70D-4B4C-A331-97DAB92AF9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851993" y="4160583"/>
            <a:ext cx="1080000" cy="1080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292FD123-3EED-4670-8D77-099BE1838F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6497732" y="2603317"/>
            <a:ext cx="1080000" cy="1080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3CAB1003-0106-4E9A-8578-2222888A82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6497732" y="4160583"/>
            <a:ext cx="1080000" cy="1080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BDA3099A-FF8B-4CC9-9C34-23DCCFB2E7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7" r="8706"/>
          <a:stretch/>
        </p:blipFill>
        <p:spPr>
          <a:xfrm>
            <a:off x="7851993" y="5717849"/>
            <a:ext cx="1080000" cy="1080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B375CDF6-E35B-4DB0-AC23-E8023E3C37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6497732" y="1046051"/>
            <a:ext cx="1080000" cy="10800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F34CEE6C-ACF9-44F2-8546-F6627177DE8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6497732" y="5717849"/>
            <a:ext cx="1080000" cy="1080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368F899E-0617-4825-A945-78AA0406F10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2" r="13722"/>
          <a:stretch/>
        </p:blipFill>
        <p:spPr>
          <a:xfrm>
            <a:off x="7851993" y="2603317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8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2. </a:t>
            </a:r>
            <a:r>
              <a:rPr lang="ko-KR" altLang="en-US" dirty="0"/>
              <a:t>그림에 해당하는 단어를 본문에서 찾아 </a:t>
            </a:r>
            <a:r>
              <a:rPr lang="ko-KR" altLang="en-US" dirty="0" err="1"/>
              <a:t>가타카나로</a:t>
            </a:r>
            <a:r>
              <a:rPr lang="ko-KR" altLang="en-US" dirty="0"/>
              <a:t> 써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B846A5E2-68B4-4ACB-88E4-2F818B1C6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049672"/>
            <a:ext cx="2160000" cy="1620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D00EC5FA-A4AB-4ADF-A08B-F81A3FAC4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522446"/>
            <a:ext cx="2160000" cy="162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E5A03B8-4995-4E8F-8B13-D43647285B0D}"/>
              </a:ext>
            </a:extLst>
          </p:cNvPr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➊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C88E80A-FBE1-438C-9A0C-5D4538BE58E8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</a:rPr>
              <a:t>➋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xmlns="" id="{5C8D8A4F-7AEA-4451-91BA-76622511838E}"/>
              </a:ext>
            </a:extLst>
          </p:cNvPr>
          <p:cNvSpPr/>
          <p:nvPr/>
        </p:nvSpPr>
        <p:spPr>
          <a:xfrm>
            <a:off x="3635896" y="2492896"/>
            <a:ext cx="720080" cy="72008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xmlns="" id="{179F7254-8018-4F8A-A9C2-2592A5AD992A}"/>
              </a:ext>
            </a:extLst>
          </p:cNvPr>
          <p:cNvSpPr/>
          <p:nvPr/>
        </p:nvSpPr>
        <p:spPr>
          <a:xfrm>
            <a:off x="4456787" y="2492896"/>
            <a:ext cx="720080" cy="72008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xmlns="" id="{A90C6CD6-2331-4CDA-855D-FBB4EE10814F}"/>
              </a:ext>
            </a:extLst>
          </p:cNvPr>
          <p:cNvSpPr/>
          <p:nvPr/>
        </p:nvSpPr>
        <p:spPr>
          <a:xfrm>
            <a:off x="5277678" y="2492896"/>
            <a:ext cx="720080" cy="72008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xmlns="" id="{C0D7C044-8395-49B2-87AE-1B17861283D6}"/>
              </a:ext>
            </a:extLst>
          </p:cNvPr>
          <p:cNvSpPr/>
          <p:nvPr/>
        </p:nvSpPr>
        <p:spPr>
          <a:xfrm>
            <a:off x="6098569" y="2492896"/>
            <a:ext cx="720080" cy="72008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xmlns="" id="{C4871CF4-A777-4F2F-B4CF-A9835504AE81}"/>
              </a:ext>
            </a:extLst>
          </p:cNvPr>
          <p:cNvSpPr/>
          <p:nvPr/>
        </p:nvSpPr>
        <p:spPr>
          <a:xfrm>
            <a:off x="6919460" y="2492896"/>
            <a:ext cx="720080" cy="72008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xmlns="" id="{05438ABB-CEFB-48C5-8C00-C31FB7CB232A}"/>
              </a:ext>
            </a:extLst>
          </p:cNvPr>
          <p:cNvSpPr/>
          <p:nvPr/>
        </p:nvSpPr>
        <p:spPr>
          <a:xfrm>
            <a:off x="7740352" y="2492896"/>
            <a:ext cx="720080" cy="72008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xmlns="" id="{8587BF2F-2C8B-4CB7-BF07-5D0FDA77891E}"/>
              </a:ext>
            </a:extLst>
          </p:cNvPr>
          <p:cNvSpPr/>
          <p:nvPr/>
        </p:nvSpPr>
        <p:spPr>
          <a:xfrm>
            <a:off x="3635896" y="4869160"/>
            <a:ext cx="720080" cy="72008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xmlns="" id="{49C0B45F-707A-4389-A3DA-3B88FCDE0F83}"/>
              </a:ext>
            </a:extLst>
          </p:cNvPr>
          <p:cNvSpPr/>
          <p:nvPr/>
        </p:nvSpPr>
        <p:spPr>
          <a:xfrm>
            <a:off x="4456787" y="4869160"/>
            <a:ext cx="720080" cy="72008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xmlns="" id="{C75B9BC5-5CDB-4BEE-98AF-130DBFD99E30}"/>
              </a:ext>
            </a:extLst>
          </p:cNvPr>
          <p:cNvSpPr/>
          <p:nvPr/>
        </p:nvSpPr>
        <p:spPr>
          <a:xfrm>
            <a:off x="5277678" y="4869160"/>
            <a:ext cx="720080" cy="72008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xmlns="" id="{760F94FA-8C4F-406D-866F-929E1ACA158F}"/>
              </a:ext>
            </a:extLst>
          </p:cNvPr>
          <p:cNvSpPr/>
          <p:nvPr/>
        </p:nvSpPr>
        <p:spPr>
          <a:xfrm>
            <a:off x="6098569" y="4869160"/>
            <a:ext cx="720080" cy="72008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xmlns="" id="{06694FC0-DA2D-4DC9-83CD-945F07BC5092}"/>
              </a:ext>
            </a:extLst>
          </p:cNvPr>
          <p:cNvSpPr/>
          <p:nvPr/>
        </p:nvSpPr>
        <p:spPr>
          <a:xfrm>
            <a:off x="6919460" y="4869160"/>
            <a:ext cx="720080" cy="72008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xmlns="" id="{8FB43D47-D981-4925-B050-0F27A5EF0C48}"/>
              </a:ext>
            </a:extLst>
          </p:cNvPr>
          <p:cNvSpPr/>
          <p:nvPr/>
        </p:nvSpPr>
        <p:spPr>
          <a:xfrm>
            <a:off x="7740352" y="4869160"/>
            <a:ext cx="720080" cy="72008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2B493F-DC7A-4036-9656-3660691715F7}"/>
              </a:ext>
            </a:extLst>
          </p:cNvPr>
          <p:cNvSpPr txBox="1"/>
          <p:nvPr/>
        </p:nvSpPr>
        <p:spPr>
          <a:xfrm>
            <a:off x="3635896" y="2498269"/>
            <a:ext cx="720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</a:rPr>
              <a:t>シ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AAFE13F-097A-4932-B826-B636C76A21AE}"/>
              </a:ext>
            </a:extLst>
          </p:cNvPr>
          <p:cNvSpPr txBox="1"/>
          <p:nvPr/>
        </p:nvSpPr>
        <p:spPr>
          <a:xfrm>
            <a:off x="4458681" y="2492896"/>
            <a:ext cx="720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</a:rPr>
              <a:t>ョ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D9A901C-A69A-4FFF-809E-0CB8584FEBD5}"/>
              </a:ext>
            </a:extLst>
          </p:cNvPr>
          <p:cNvSpPr txBox="1"/>
          <p:nvPr/>
        </p:nvSpPr>
        <p:spPr>
          <a:xfrm>
            <a:off x="5277757" y="2492896"/>
            <a:ext cx="720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</a:rPr>
              <a:t>ッ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B3A5554-7181-4EE2-AE8D-6F82263FD378}"/>
              </a:ext>
            </a:extLst>
          </p:cNvPr>
          <p:cNvSpPr txBox="1"/>
          <p:nvPr/>
        </p:nvSpPr>
        <p:spPr>
          <a:xfrm>
            <a:off x="6098569" y="2492896"/>
            <a:ext cx="720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</a:rPr>
              <a:t>ピ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655E853-99A2-44F5-BAE3-2C7C26A747CA}"/>
              </a:ext>
            </a:extLst>
          </p:cNvPr>
          <p:cNvSpPr txBox="1"/>
          <p:nvPr/>
        </p:nvSpPr>
        <p:spPr>
          <a:xfrm>
            <a:off x="6919540" y="2492896"/>
            <a:ext cx="720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</a:rPr>
              <a:t>ン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F13B84D-C66C-4A63-87A7-AA21A6193E97}"/>
              </a:ext>
            </a:extLst>
          </p:cNvPr>
          <p:cNvSpPr txBox="1"/>
          <p:nvPr/>
        </p:nvSpPr>
        <p:spPr>
          <a:xfrm>
            <a:off x="7740432" y="2492896"/>
            <a:ext cx="720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</a:rPr>
              <a:t>グ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27AFF5B-E613-4F5C-9FFA-80E83CC76A9B}"/>
              </a:ext>
            </a:extLst>
          </p:cNvPr>
          <p:cNvSpPr txBox="1"/>
          <p:nvPr/>
        </p:nvSpPr>
        <p:spPr>
          <a:xfrm>
            <a:off x="3634082" y="4886727"/>
            <a:ext cx="720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</a:rPr>
              <a:t>ア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9DD0866-4A11-442D-B2B8-764F85748B37}"/>
              </a:ext>
            </a:extLst>
          </p:cNvPr>
          <p:cNvSpPr txBox="1"/>
          <p:nvPr/>
        </p:nvSpPr>
        <p:spPr>
          <a:xfrm>
            <a:off x="4456867" y="4881354"/>
            <a:ext cx="720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</a:rPr>
              <a:t>ク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0A2C8D9-780C-499A-989A-16B30B1BD4C6}"/>
              </a:ext>
            </a:extLst>
          </p:cNvPr>
          <p:cNvSpPr txBox="1"/>
          <p:nvPr/>
        </p:nvSpPr>
        <p:spPr>
          <a:xfrm>
            <a:off x="5275943" y="4881354"/>
            <a:ext cx="720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</a:rPr>
              <a:t>セ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0A21CB6-CF6E-46B9-A142-99D40267701B}"/>
              </a:ext>
            </a:extLst>
          </p:cNvPr>
          <p:cNvSpPr txBox="1"/>
          <p:nvPr/>
        </p:nvSpPr>
        <p:spPr>
          <a:xfrm>
            <a:off x="6096755" y="4881354"/>
            <a:ext cx="720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</a:rPr>
              <a:t>サ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63AD767-3C53-41BF-9B27-27A71029F0A8}"/>
              </a:ext>
            </a:extLst>
          </p:cNvPr>
          <p:cNvSpPr txBox="1"/>
          <p:nvPr/>
        </p:nvSpPr>
        <p:spPr>
          <a:xfrm>
            <a:off x="6917726" y="4881354"/>
            <a:ext cx="720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</a:rPr>
              <a:t>リ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968B73A-2D42-4511-8AEB-E696BA48D735}"/>
              </a:ext>
            </a:extLst>
          </p:cNvPr>
          <p:cNvSpPr txBox="1"/>
          <p:nvPr/>
        </p:nvSpPr>
        <p:spPr>
          <a:xfrm>
            <a:off x="7738618" y="4881354"/>
            <a:ext cx="720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</a:rPr>
              <a:t>ー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5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E19489CE-DBA0-4F2A-BC76-7CB366830421}"/>
              </a:ext>
            </a:extLst>
          </p:cNvPr>
          <p:cNvSpPr/>
          <p:nvPr/>
        </p:nvSpPr>
        <p:spPr>
          <a:xfrm>
            <a:off x="5004048" y="2708920"/>
            <a:ext cx="28803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72D79E4-187E-4572-9FCA-ECBF2CBC7BBB}"/>
              </a:ext>
            </a:extLst>
          </p:cNvPr>
          <p:cNvSpPr txBox="1"/>
          <p:nvPr/>
        </p:nvSpPr>
        <p:spPr>
          <a:xfrm>
            <a:off x="107504" y="764704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dirty="0"/>
              <a:t>일본의 축제 때 볼 수 있는 가게입니다</a:t>
            </a:r>
            <a:r>
              <a:rPr lang="en-US" altLang="ko-KR" dirty="0"/>
              <a:t>. </a:t>
            </a:r>
            <a:r>
              <a:rPr lang="ko-KR" altLang="en-US" dirty="0"/>
              <a:t>보기와 같이 주어진 그림의 가게와 연관된 단어를 아래에서 찾아서 쓰고 읽어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1F976CC0-5723-484B-BB3B-DB17175D6D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00" y="3352981"/>
            <a:ext cx="1080000" cy="1080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CCF77BBD-D3C9-4B9F-8214-D21119525C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00" y="5033080"/>
            <a:ext cx="1080000" cy="1080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0DE13E00-B68A-4C38-B88A-0621CC50EC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334" y="1672882"/>
            <a:ext cx="1080000" cy="10800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EB34D525-94A0-4057-8B94-5D0A1B0036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68" y="1672882"/>
            <a:ext cx="1080000" cy="1080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A921FA4F-DE56-4713-ABFF-9AC56E1856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68" y="3352981"/>
            <a:ext cx="1080000" cy="108000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3EF538A9-F9FB-4167-ACFB-F86DC229E5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68" y="5033080"/>
            <a:ext cx="1080000" cy="1080000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5346FF98-59B7-4731-9051-5CA99C932C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334" y="5033080"/>
            <a:ext cx="1080000" cy="108000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985CE4FB-67F0-450F-99F3-694AF54B8B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00" y="1672882"/>
            <a:ext cx="1080000" cy="10800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6C98CB67-6AB0-4107-A5C0-B11F2E9B27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334" y="3352981"/>
            <a:ext cx="1080000" cy="1080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4BD7C97-2C97-4252-A4D7-EEB0169877DB}"/>
              </a:ext>
            </a:extLst>
          </p:cNvPr>
          <p:cNvSpPr txBox="1"/>
          <p:nvPr/>
        </p:nvSpPr>
        <p:spPr>
          <a:xfrm>
            <a:off x="874618" y="167288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</a:rPr>
              <a:t>보기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C9FD572-BC75-4265-9C57-E199B96B323A}"/>
              </a:ext>
            </a:extLst>
          </p:cNvPr>
          <p:cNvSpPr txBox="1"/>
          <p:nvPr/>
        </p:nvSpPr>
        <p:spPr>
          <a:xfrm>
            <a:off x="3599952" y="167288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</a:rPr>
              <a:t>➊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27F0595-B2BA-45A6-A1B2-122DC07E6D52}"/>
              </a:ext>
            </a:extLst>
          </p:cNvPr>
          <p:cNvSpPr txBox="1"/>
          <p:nvPr/>
        </p:nvSpPr>
        <p:spPr>
          <a:xfrm>
            <a:off x="6325297" y="167288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</a:rPr>
              <a:t>➋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5B1261A-448F-4055-91E3-63E13713DD4C}"/>
              </a:ext>
            </a:extLst>
          </p:cNvPr>
          <p:cNvSpPr txBox="1"/>
          <p:nvPr/>
        </p:nvSpPr>
        <p:spPr>
          <a:xfrm>
            <a:off x="877254" y="335298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</a:rPr>
              <a:t>➌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E8CA76D-BB15-4AF8-AB67-691398C1C24C}"/>
              </a:ext>
            </a:extLst>
          </p:cNvPr>
          <p:cNvSpPr txBox="1"/>
          <p:nvPr/>
        </p:nvSpPr>
        <p:spPr>
          <a:xfrm>
            <a:off x="3602588" y="335298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MS UI Gothic"/>
              </a:rPr>
              <a:t>➍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4AF2C94-EED0-4AF7-A8BF-72763FEF34E9}"/>
              </a:ext>
            </a:extLst>
          </p:cNvPr>
          <p:cNvSpPr txBox="1"/>
          <p:nvPr/>
        </p:nvSpPr>
        <p:spPr>
          <a:xfrm>
            <a:off x="6327933" y="335298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MS UI Gothic"/>
              </a:rPr>
              <a:t>➎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2720AF1-9470-443D-9555-633ED721C50F}"/>
              </a:ext>
            </a:extLst>
          </p:cNvPr>
          <p:cNvSpPr txBox="1"/>
          <p:nvPr/>
        </p:nvSpPr>
        <p:spPr>
          <a:xfrm>
            <a:off x="874607" y="503308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➏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12645BA-F8C8-48E4-9184-41CEC70A9D06}"/>
              </a:ext>
            </a:extLst>
          </p:cNvPr>
          <p:cNvSpPr txBox="1"/>
          <p:nvPr/>
        </p:nvSpPr>
        <p:spPr>
          <a:xfrm>
            <a:off x="3599941" y="503308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➐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941C8EA-92DE-443B-A7AD-25E1B4C654BE}"/>
              </a:ext>
            </a:extLst>
          </p:cNvPr>
          <p:cNvSpPr txBox="1"/>
          <p:nvPr/>
        </p:nvSpPr>
        <p:spPr>
          <a:xfrm>
            <a:off x="6325286" y="503308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➑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25F4E1F-0EAD-485D-A409-FD5BF29EE04B}"/>
              </a:ext>
            </a:extLst>
          </p:cNvPr>
          <p:cNvSpPr txBox="1"/>
          <p:nvPr/>
        </p:nvSpPr>
        <p:spPr>
          <a:xfrm>
            <a:off x="1198596" y="2752882"/>
            <a:ext cx="1296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rgbClr val="FF0000"/>
                </a:solidFill>
              </a:rPr>
              <a:t>かきごおり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5254E7E-B618-4B29-A5D2-D505746A85D2}"/>
              </a:ext>
            </a:extLst>
          </p:cNvPr>
          <p:cNvSpPr txBox="1"/>
          <p:nvPr/>
        </p:nvSpPr>
        <p:spPr>
          <a:xfrm>
            <a:off x="3922293" y="2752882"/>
            <a:ext cx="1296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rgbClr val="FF0000"/>
                </a:solidFill>
              </a:rPr>
              <a:t>いかやき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14D2D32-2DA3-4AD8-AF3D-037C0C04D280}"/>
              </a:ext>
            </a:extLst>
          </p:cNvPr>
          <p:cNvSpPr txBox="1"/>
          <p:nvPr/>
        </p:nvSpPr>
        <p:spPr>
          <a:xfrm>
            <a:off x="6645990" y="2752882"/>
            <a:ext cx="1296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rgbClr val="FF0000"/>
                </a:solidFill>
              </a:rPr>
              <a:t>りんごあめ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6C7041A-491B-4CF6-A0B9-1DB7967C84F7}"/>
              </a:ext>
            </a:extLst>
          </p:cNvPr>
          <p:cNvSpPr txBox="1"/>
          <p:nvPr/>
        </p:nvSpPr>
        <p:spPr>
          <a:xfrm>
            <a:off x="1090667" y="4432981"/>
            <a:ext cx="151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rgbClr val="FF0000"/>
                </a:solidFill>
              </a:rPr>
              <a:t>やきそば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52DBF42-116F-4B6A-9153-15F4FC7C567E}"/>
              </a:ext>
            </a:extLst>
          </p:cNvPr>
          <p:cNvSpPr txBox="1"/>
          <p:nvPr/>
        </p:nvSpPr>
        <p:spPr>
          <a:xfrm>
            <a:off x="3748521" y="4432981"/>
            <a:ext cx="1643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rgbClr val="FF0000"/>
                </a:solidFill>
              </a:rPr>
              <a:t>きんぎょすくい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3DC5EAF-F6A3-43B4-BD2C-54C60A5DF963}"/>
              </a:ext>
            </a:extLst>
          </p:cNvPr>
          <p:cNvSpPr txBox="1"/>
          <p:nvPr/>
        </p:nvSpPr>
        <p:spPr>
          <a:xfrm>
            <a:off x="6645990" y="4432981"/>
            <a:ext cx="1296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rgbClr val="FF0000"/>
                </a:solidFill>
              </a:rPr>
              <a:t>たこやき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5FBA87B-BB7F-4D4E-BF25-C251D07E5803}"/>
              </a:ext>
            </a:extLst>
          </p:cNvPr>
          <p:cNvSpPr txBox="1"/>
          <p:nvPr/>
        </p:nvSpPr>
        <p:spPr>
          <a:xfrm>
            <a:off x="1115616" y="6113080"/>
            <a:ext cx="1510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rgbClr val="FF0000"/>
                </a:solidFill>
              </a:rPr>
              <a:t>おこのみやき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9C69AFB-10E9-44CD-9732-88E632206158}"/>
              </a:ext>
            </a:extLst>
          </p:cNvPr>
          <p:cNvSpPr txBox="1"/>
          <p:nvPr/>
        </p:nvSpPr>
        <p:spPr>
          <a:xfrm>
            <a:off x="3922293" y="6113080"/>
            <a:ext cx="1296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rgbClr val="FF0000"/>
                </a:solidFill>
              </a:rPr>
              <a:t>ラムネ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9076CA9A-F770-4E80-BF59-1612A7471443}"/>
              </a:ext>
            </a:extLst>
          </p:cNvPr>
          <p:cNvSpPr txBox="1"/>
          <p:nvPr/>
        </p:nvSpPr>
        <p:spPr>
          <a:xfrm>
            <a:off x="6541310" y="6113080"/>
            <a:ext cx="1510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rgbClr val="FF0000"/>
                </a:solidFill>
              </a:rPr>
              <a:t>よーよーつり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2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004048" y="2708920"/>
            <a:ext cx="28803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/>
              <a:t>색연필의 색을 보고 알맞은 단어를 보기에서 골라 써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42F01E7C-DE60-4044-8F32-212864689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49" y="1350599"/>
            <a:ext cx="7709101" cy="4156801"/>
          </a:xfrm>
          <a:prstGeom prst="rect">
            <a:avLst/>
          </a:prstGeom>
        </p:spPr>
      </p:pic>
      <p:pic>
        <p:nvPicPr>
          <p:cNvPr id="7" name="Picture 2" descr="C:\Users\Administrator\Desktop\캡처.JPG">
            <a:extLst>
              <a:ext uri="{FF2B5EF4-FFF2-40B4-BE49-F238E27FC236}">
                <a16:creationId xmlns:a16="http://schemas.microsoft.com/office/drawing/2014/main" xmlns="" id="{0CCE1F89-61AE-4AFB-8157-25B9B4A69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5693507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xmlns="" id="{384A7582-5BC4-4F96-A47A-AC256ACC0D4D}"/>
              </a:ext>
            </a:extLst>
          </p:cNvPr>
          <p:cNvSpPr/>
          <p:nvPr/>
        </p:nvSpPr>
        <p:spPr>
          <a:xfrm>
            <a:off x="539552" y="6026922"/>
            <a:ext cx="8064896" cy="642438"/>
          </a:xfrm>
          <a:prstGeom prst="roundRect">
            <a:avLst/>
          </a:prstGeom>
          <a:noFill/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あかい　　きいろい　　あおい　　むらさき　　くろい　　みどり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F67C4FC-DEAB-42CA-B9D1-00D321D77F7A}"/>
              </a:ext>
            </a:extLst>
          </p:cNvPr>
          <p:cNvSpPr txBox="1"/>
          <p:nvPr/>
        </p:nvSpPr>
        <p:spPr>
          <a:xfrm>
            <a:off x="2339752" y="3212977"/>
            <a:ext cx="861774" cy="20882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ja-JP" altLang="en-US" sz="4400" dirty="0">
                <a:solidFill>
                  <a:srgbClr val="FF0000"/>
                </a:solidFill>
              </a:rPr>
              <a:t>くろい</a:t>
            </a:r>
            <a:endParaRPr lang="ko-KR" altLang="en-US" sz="4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FFC97F4-2554-4DCD-B48E-AD518F446C39}"/>
              </a:ext>
            </a:extLst>
          </p:cNvPr>
          <p:cNvSpPr txBox="1"/>
          <p:nvPr/>
        </p:nvSpPr>
        <p:spPr>
          <a:xfrm>
            <a:off x="3636275" y="3212976"/>
            <a:ext cx="800219" cy="20882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</a:rPr>
              <a:t>きいろい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623AF2-D244-4F85-A4A9-D5E2EBF7D1F4}"/>
              </a:ext>
            </a:extLst>
          </p:cNvPr>
          <p:cNvSpPr txBox="1"/>
          <p:nvPr/>
        </p:nvSpPr>
        <p:spPr>
          <a:xfrm>
            <a:off x="4861193" y="3227560"/>
            <a:ext cx="861774" cy="20882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ja-JP" altLang="en-US" sz="4400" dirty="0">
                <a:solidFill>
                  <a:srgbClr val="FF0000"/>
                </a:solidFill>
              </a:rPr>
              <a:t>みどり</a:t>
            </a:r>
            <a:endParaRPr lang="ko-KR" altLang="en-US" sz="4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9EBD7E-FEF4-4362-8D29-C4D6CC5C7579}"/>
              </a:ext>
            </a:extLst>
          </p:cNvPr>
          <p:cNvSpPr txBox="1"/>
          <p:nvPr/>
        </p:nvSpPr>
        <p:spPr>
          <a:xfrm>
            <a:off x="6036156" y="3212976"/>
            <a:ext cx="861774" cy="20882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ja-JP" altLang="en-US" sz="4400" dirty="0">
                <a:solidFill>
                  <a:srgbClr val="FF0000"/>
                </a:solidFill>
              </a:rPr>
              <a:t>あおい</a:t>
            </a:r>
            <a:endParaRPr lang="ko-KR" altLang="en-US" sz="4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13C0235-CCA5-4895-930C-D73E40A7ACF0}"/>
              </a:ext>
            </a:extLst>
          </p:cNvPr>
          <p:cNvSpPr txBox="1"/>
          <p:nvPr/>
        </p:nvSpPr>
        <p:spPr>
          <a:xfrm>
            <a:off x="7435542" y="3212977"/>
            <a:ext cx="738664" cy="20882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</a:rPr>
              <a:t>むらさき</a:t>
            </a:r>
            <a:endParaRPr lang="ko-KR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93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2. </a:t>
            </a:r>
            <a:r>
              <a:rPr lang="ko-KR" altLang="en-US" dirty="0"/>
              <a:t>사진과 관계 있는 맛을 찾아 써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7" name="Picture 2" descr="C:\Users\Administrator\Desktop\캡처.JPG">
            <a:extLst>
              <a:ext uri="{FF2B5EF4-FFF2-40B4-BE49-F238E27FC236}">
                <a16:creationId xmlns:a16="http://schemas.microsoft.com/office/drawing/2014/main" xmlns="" id="{0CCE1F89-61AE-4AFB-8157-25B9B4A69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5693507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xmlns="" id="{384A7582-5BC4-4F96-A47A-AC256ACC0D4D}"/>
              </a:ext>
            </a:extLst>
          </p:cNvPr>
          <p:cNvSpPr/>
          <p:nvPr/>
        </p:nvSpPr>
        <p:spPr>
          <a:xfrm>
            <a:off x="539552" y="6026922"/>
            <a:ext cx="8064896" cy="642438"/>
          </a:xfrm>
          <a:prstGeom prst="roundRect">
            <a:avLst/>
          </a:prstGeom>
          <a:noFill/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あまい　　　からい　　　しおからい　　　にがい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71D0C7D1-46D6-4D1E-B102-4DF224E7D3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1115616" y="1447385"/>
            <a:ext cx="1800000" cy="1800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60CB10CF-AD54-4E79-BA2B-F63B188370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1" r="16791"/>
          <a:stretch/>
        </p:blipFill>
        <p:spPr>
          <a:xfrm>
            <a:off x="5076056" y="1447385"/>
            <a:ext cx="1800000" cy="1800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4433072D-21C8-45E6-9FA9-A102329C1E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616" y="3560735"/>
            <a:ext cx="1800000" cy="1800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95C4756E-599E-431B-96BA-A03E1B09FD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9" r="15289"/>
          <a:stretch/>
        </p:blipFill>
        <p:spPr>
          <a:xfrm>
            <a:off x="5076056" y="3560735"/>
            <a:ext cx="1800000" cy="180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31F05C2-8A5D-4865-B65B-D47D930A40CA}"/>
              </a:ext>
            </a:extLst>
          </p:cNvPr>
          <p:cNvSpPr txBox="1"/>
          <p:nvPr/>
        </p:nvSpPr>
        <p:spPr>
          <a:xfrm>
            <a:off x="2915616" y="2858631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からい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E0CC0B6-49F9-4DBE-BB94-69CDE9962E36}"/>
              </a:ext>
            </a:extLst>
          </p:cNvPr>
          <p:cNvSpPr txBox="1"/>
          <p:nvPr/>
        </p:nvSpPr>
        <p:spPr>
          <a:xfrm>
            <a:off x="6876056" y="2858631"/>
            <a:ext cx="20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あまい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6CE56B3-5DE5-43BE-89CF-293A818799B6}"/>
              </a:ext>
            </a:extLst>
          </p:cNvPr>
          <p:cNvSpPr txBox="1"/>
          <p:nvPr/>
        </p:nvSpPr>
        <p:spPr>
          <a:xfrm>
            <a:off x="2915616" y="4991403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にがい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FE68B9B-16EC-4547-A4F0-5A9E035B51EA}"/>
              </a:ext>
            </a:extLst>
          </p:cNvPr>
          <p:cNvSpPr txBox="1"/>
          <p:nvPr/>
        </p:nvSpPr>
        <p:spPr>
          <a:xfrm>
            <a:off x="6876056" y="4991403"/>
            <a:ext cx="20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しおからい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F94EC15-E9F9-4FAC-A190-9A8EEC882EA9}"/>
              </a:ext>
            </a:extLst>
          </p:cNvPr>
          <p:cNvSpPr txBox="1"/>
          <p:nvPr/>
        </p:nvSpPr>
        <p:spPr>
          <a:xfrm>
            <a:off x="683568" y="144329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4">
                    <a:lumMod val="75000"/>
                  </a:schemeClr>
                </a:solidFill>
              </a:rPr>
              <a:t>➊</a:t>
            </a:r>
            <a:endParaRPr lang="ko-KR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F188DE8-4597-4223-8408-5E2D5A711AA2}"/>
              </a:ext>
            </a:extLst>
          </p:cNvPr>
          <p:cNvSpPr txBox="1"/>
          <p:nvPr/>
        </p:nvSpPr>
        <p:spPr>
          <a:xfrm>
            <a:off x="4644008" y="144233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4">
                    <a:lumMod val="75000"/>
                  </a:schemeClr>
                </a:solidFill>
              </a:rPr>
              <a:t>➋</a:t>
            </a:r>
            <a:endParaRPr lang="ko-KR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1DDDE3E-8813-48DA-929D-703AEE27DFC1}"/>
              </a:ext>
            </a:extLst>
          </p:cNvPr>
          <p:cNvSpPr txBox="1"/>
          <p:nvPr/>
        </p:nvSpPr>
        <p:spPr>
          <a:xfrm>
            <a:off x="683568" y="355543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4">
                    <a:lumMod val="75000"/>
                  </a:schemeClr>
                </a:solidFill>
              </a:rPr>
              <a:t>➌</a:t>
            </a:r>
            <a:endParaRPr lang="ko-KR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FB99BD5-6BDB-4D9E-8387-EACD0C522D23}"/>
              </a:ext>
            </a:extLst>
          </p:cNvPr>
          <p:cNvSpPr txBox="1"/>
          <p:nvPr/>
        </p:nvSpPr>
        <p:spPr>
          <a:xfrm>
            <a:off x="4644008" y="355637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4">
                    <a:lumMod val="75000"/>
                  </a:schemeClr>
                </a:solidFill>
              </a:rPr>
              <a:t>➍</a:t>
            </a:r>
            <a:endParaRPr lang="ko-KR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1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9338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➊ </a:t>
            </a:r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형용사</a:t>
            </a: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xmlns="" id="{989F71BC-E859-4B34-9001-496EF046E0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292317"/>
              </p:ext>
            </p:extLst>
          </p:nvPr>
        </p:nvGraphicFramePr>
        <p:xfrm>
          <a:off x="395536" y="2125449"/>
          <a:ext cx="8280920" cy="21305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xmlns="" val="41788955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416953463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62231447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34261904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1167167844"/>
                    </a:ext>
                  </a:extLst>
                </a:gridCol>
              </a:tblGrid>
              <a:tr h="6419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기본형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～です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～くて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～くない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명사 수식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19244241"/>
                  </a:ext>
                </a:extLst>
              </a:tr>
              <a:tr h="744289"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おいしい</a:t>
                      </a:r>
                      <a:endParaRPr lang="en-US" altLang="ja-JP" dirty="0"/>
                    </a:p>
                    <a:p>
                      <a:pPr algn="ctr" latinLnBrk="1"/>
                      <a:r>
                        <a:rPr lang="ko-KR" altLang="en-US" dirty="0"/>
                        <a:t>맛있다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おいしいです</a:t>
                      </a:r>
                      <a:endParaRPr lang="en-US" altLang="ja-JP" dirty="0"/>
                    </a:p>
                    <a:p>
                      <a:pPr algn="ctr" latinLnBrk="1"/>
                      <a:r>
                        <a:rPr lang="ko-KR" altLang="en-US" dirty="0"/>
                        <a:t>맛있습니다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おいしくて</a:t>
                      </a:r>
                      <a:endParaRPr lang="en-US" altLang="ja-JP" dirty="0"/>
                    </a:p>
                    <a:p>
                      <a:pPr algn="ctr" latinLnBrk="1"/>
                      <a:r>
                        <a:rPr lang="ko-KR" altLang="en-US" dirty="0"/>
                        <a:t>맛있고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おいしくない</a:t>
                      </a:r>
                      <a:endParaRPr lang="en-US" altLang="ja-JP" dirty="0"/>
                    </a:p>
                    <a:p>
                      <a:pPr algn="ctr" latinLnBrk="1"/>
                      <a:r>
                        <a:rPr lang="ko-KR" altLang="en-US" dirty="0"/>
                        <a:t>맛있지 않다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おいしいもの</a:t>
                      </a:r>
                      <a:endParaRPr lang="en-US" altLang="ja-JP" dirty="0"/>
                    </a:p>
                    <a:p>
                      <a:pPr algn="ctr" latinLnBrk="1"/>
                      <a:r>
                        <a:rPr lang="ko-KR" altLang="en-US" dirty="0"/>
                        <a:t>맛있는 것</a:t>
                      </a:r>
                      <a:endParaRPr lang="en-US" altLang="ja-JP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4190105"/>
                  </a:ext>
                </a:extLst>
              </a:tr>
              <a:tr h="744289"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いい</a:t>
                      </a:r>
                      <a:endParaRPr lang="en-US" altLang="ja-JP" dirty="0"/>
                    </a:p>
                    <a:p>
                      <a:pPr algn="ctr" latinLnBrk="1"/>
                      <a:r>
                        <a:rPr lang="ko-KR" altLang="en-US" dirty="0"/>
                        <a:t>좋다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いいです</a:t>
                      </a:r>
                      <a:endParaRPr lang="en-US" altLang="ja-JP" dirty="0"/>
                    </a:p>
                    <a:p>
                      <a:pPr algn="ctr" latinLnBrk="1"/>
                      <a:r>
                        <a:rPr lang="ko-KR" altLang="en-US" dirty="0"/>
                        <a:t>좋습니다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よくて</a:t>
                      </a:r>
                      <a:endParaRPr lang="en-US" altLang="ja-JP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좋고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よくない</a:t>
                      </a:r>
                      <a:endParaRPr lang="en-US" altLang="ja-JP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좋지 않다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いいもの</a:t>
                      </a:r>
                      <a:endParaRPr lang="en-US" altLang="ja-JP" dirty="0"/>
                    </a:p>
                    <a:p>
                      <a:pPr algn="ctr" latinLnBrk="1"/>
                      <a:r>
                        <a:rPr lang="ko-KR" altLang="en-US" dirty="0"/>
                        <a:t>좋은 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09671501"/>
                  </a:ext>
                </a:extLst>
              </a:tr>
            </a:tbl>
          </a:graphicData>
        </a:graphic>
      </p:graphicFrame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xmlns="" id="{E9A05B47-003C-4CC6-8E84-3EC23D487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959754"/>
              </p:ext>
            </p:extLst>
          </p:nvPr>
        </p:nvGraphicFramePr>
        <p:xfrm>
          <a:off x="390568" y="4995099"/>
          <a:ext cx="8280920" cy="13862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xmlns="" val="41788955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416953463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62231447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34261904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1167167844"/>
                    </a:ext>
                  </a:extLst>
                </a:gridCol>
              </a:tblGrid>
              <a:tr h="6419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기본형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～です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～で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600" dirty="0"/>
                        <a:t>～じゃ</a:t>
                      </a:r>
                      <a:r>
                        <a:rPr lang="en-US" altLang="ja-JP" sz="1600" dirty="0"/>
                        <a:t>(</a:t>
                      </a:r>
                      <a:r>
                        <a:rPr lang="ja-JP" altLang="en-US" sz="1600" dirty="0"/>
                        <a:t>では</a:t>
                      </a:r>
                      <a:r>
                        <a:rPr lang="en-US" altLang="ja-JP" sz="1600" dirty="0"/>
                        <a:t>)</a:t>
                      </a:r>
                      <a:r>
                        <a:rPr lang="ja-JP" altLang="en-US" sz="1600" dirty="0"/>
                        <a:t>ない</a:t>
                      </a:r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명사 수식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19244241"/>
                  </a:ext>
                </a:extLst>
              </a:tr>
              <a:tr h="744289"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ゆうめいだ</a:t>
                      </a:r>
                      <a:endParaRPr lang="en-US" altLang="ja-JP" dirty="0"/>
                    </a:p>
                    <a:p>
                      <a:pPr algn="ctr" latinLnBrk="1"/>
                      <a:r>
                        <a:rPr lang="ko-KR" altLang="en-US" dirty="0"/>
                        <a:t>맛있다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ゆうめいです</a:t>
                      </a:r>
                      <a:endParaRPr lang="en-US" altLang="ja-JP" dirty="0"/>
                    </a:p>
                    <a:p>
                      <a:pPr algn="ctr" latinLnBrk="1"/>
                      <a:r>
                        <a:rPr lang="ko-KR" altLang="en-US" dirty="0"/>
                        <a:t>맛있습니다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ゆうめいで</a:t>
                      </a:r>
                      <a:endParaRPr lang="en-US" altLang="ja-JP" dirty="0"/>
                    </a:p>
                    <a:p>
                      <a:pPr algn="ctr" latinLnBrk="1"/>
                      <a:r>
                        <a:rPr lang="ko-KR" altLang="en-US" dirty="0"/>
                        <a:t>맛있고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600" dirty="0"/>
                        <a:t>ゆうめいじゃない</a:t>
                      </a:r>
                      <a:endParaRPr lang="en-US" altLang="ja-JP" sz="1600" dirty="0"/>
                    </a:p>
                    <a:p>
                      <a:pPr algn="ctr" latinLnBrk="1"/>
                      <a:r>
                        <a:rPr lang="ko-KR" altLang="en-US" sz="1600" dirty="0"/>
                        <a:t>맛있지 않다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ゆうめいなひと</a:t>
                      </a:r>
                      <a:endParaRPr lang="en-US" altLang="ja-JP" dirty="0"/>
                    </a:p>
                    <a:p>
                      <a:pPr algn="ctr" latinLnBrk="1"/>
                      <a:r>
                        <a:rPr lang="ko-KR" altLang="en-US" dirty="0"/>
                        <a:t>맛있는 것</a:t>
                      </a:r>
                      <a:endParaRPr lang="en-US" altLang="ja-JP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41901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A34A0B-EAE8-4D7C-8D65-28D1B34CE38A}"/>
              </a:ext>
            </a:extLst>
          </p:cNvPr>
          <p:cNvSpPr txBox="1"/>
          <p:nvPr/>
        </p:nvSpPr>
        <p:spPr>
          <a:xfrm>
            <a:off x="390568" y="173820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い</a:t>
            </a:r>
            <a:r>
              <a:rPr lang="ko-KR" altLang="en-US" dirty="0"/>
              <a:t>형용사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5E2674E-52E0-44B7-BA23-B3F94D4411AC}"/>
              </a:ext>
            </a:extLst>
          </p:cNvPr>
          <p:cNvSpPr txBox="1"/>
          <p:nvPr/>
        </p:nvSpPr>
        <p:spPr>
          <a:xfrm>
            <a:off x="390568" y="462576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な</a:t>
            </a:r>
            <a:r>
              <a:rPr lang="ko-KR" altLang="en-US" dirty="0"/>
              <a:t>형용사</a:t>
            </a:r>
          </a:p>
        </p:txBody>
      </p:sp>
    </p:spTree>
    <p:extLst>
      <p:ext uri="{BB962C8B-B14F-4D97-AF65-F5344CB8AC3E}">
        <p14:creationId xmlns:p14="http://schemas.microsoft.com/office/powerpoint/2010/main" val="8043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9338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➋ </a:t>
            </a:r>
            <a:r>
              <a:rPr lang="ko-KR" alt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큰 숫자 읽기</a:t>
            </a: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xmlns="" id="{5217F609-3581-47A9-B200-8B74BA039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907646"/>
              </p:ext>
            </p:extLst>
          </p:nvPr>
        </p:nvGraphicFramePr>
        <p:xfrm>
          <a:off x="395536" y="1944504"/>
          <a:ext cx="8280923" cy="29966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2989">
                  <a:extLst>
                    <a:ext uri="{9D8B030D-6E8A-4147-A177-3AD203B41FA5}">
                      <a16:colId xmlns:a16="http://schemas.microsoft.com/office/drawing/2014/main" xmlns="" val="366228824"/>
                    </a:ext>
                  </a:extLst>
                </a:gridCol>
                <a:gridCol w="1182989">
                  <a:extLst>
                    <a:ext uri="{9D8B030D-6E8A-4147-A177-3AD203B41FA5}">
                      <a16:colId xmlns:a16="http://schemas.microsoft.com/office/drawing/2014/main" xmlns="" val="985064124"/>
                    </a:ext>
                  </a:extLst>
                </a:gridCol>
                <a:gridCol w="1182989">
                  <a:extLst>
                    <a:ext uri="{9D8B030D-6E8A-4147-A177-3AD203B41FA5}">
                      <a16:colId xmlns:a16="http://schemas.microsoft.com/office/drawing/2014/main" xmlns="" val="2147792624"/>
                    </a:ext>
                  </a:extLst>
                </a:gridCol>
                <a:gridCol w="1182989">
                  <a:extLst>
                    <a:ext uri="{9D8B030D-6E8A-4147-A177-3AD203B41FA5}">
                      <a16:colId xmlns:a16="http://schemas.microsoft.com/office/drawing/2014/main" xmlns="" val="1213333112"/>
                    </a:ext>
                  </a:extLst>
                </a:gridCol>
                <a:gridCol w="1182989">
                  <a:extLst>
                    <a:ext uri="{9D8B030D-6E8A-4147-A177-3AD203B41FA5}">
                      <a16:colId xmlns:a16="http://schemas.microsoft.com/office/drawing/2014/main" xmlns="" val="390152630"/>
                    </a:ext>
                  </a:extLst>
                </a:gridCol>
                <a:gridCol w="1182989">
                  <a:extLst>
                    <a:ext uri="{9D8B030D-6E8A-4147-A177-3AD203B41FA5}">
                      <a16:colId xmlns:a16="http://schemas.microsoft.com/office/drawing/2014/main" xmlns="" val="506832234"/>
                    </a:ext>
                  </a:extLst>
                </a:gridCol>
                <a:gridCol w="1182989">
                  <a:extLst>
                    <a:ext uri="{9D8B030D-6E8A-4147-A177-3AD203B41FA5}">
                      <a16:colId xmlns:a16="http://schemas.microsoft.com/office/drawing/2014/main" xmlns="" val="2155536892"/>
                    </a:ext>
                  </a:extLst>
                </a:gridCol>
              </a:tblGrid>
              <a:tr h="749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100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200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300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400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500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600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700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74267253"/>
                  </a:ext>
                </a:extLst>
              </a:tr>
              <a:tr h="749166"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ひゃく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にひゃく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さんびゃく</a:t>
                      </a:r>
                      <a:endParaRPr lang="ko-KR" altLang="en-US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よんひゃく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ごひゃく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ろっぴゃく</a:t>
                      </a:r>
                      <a:endParaRPr lang="ko-KR" altLang="en-US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ななひゃく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4704539"/>
                  </a:ext>
                </a:extLst>
              </a:tr>
              <a:tr h="749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800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900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1,000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3,000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4,000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8,000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10,000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84934763"/>
                  </a:ext>
                </a:extLst>
              </a:tr>
              <a:tr h="749166"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はっぴゃく</a:t>
                      </a:r>
                      <a:endParaRPr lang="ko-KR" altLang="en-US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きゅう</a:t>
                      </a:r>
                      <a:endParaRPr lang="en-US" altLang="ja-JP" dirty="0"/>
                    </a:p>
                    <a:p>
                      <a:pPr algn="ctr" latinLnBrk="1"/>
                      <a:r>
                        <a:rPr lang="ja-JP" altLang="en-US" dirty="0"/>
                        <a:t>ひゃく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せん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さんぜん</a:t>
                      </a:r>
                      <a:endParaRPr lang="ko-KR" altLang="en-US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よんせん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はっせん</a:t>
                      </a:r>
                      <a:endParaRPr lang="ko-KR" altLang="en-US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dirty="0"/>
                        <a:t>いちまん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07942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019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6D29A1D3-AA47-4E4D-A80E-35AC9C223E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14" t="1903" r="-29114" b="10515"/>
          <a:stretch/>
        </p:blipFill>
        <p:spPr>
          <a:xfrm>
            <a:off x="754031" y="4218950"/>
            <a:ext cx="2160000" cy="1620000"/>
          </a:xfrm>
          <a:prstGeom prst="rect">
            <a:avLst/>
          </a:prstGeom>
          <a:ln w="25400">
            <a:solidFill>
              <a:srgbClr val="FCED96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/>
              <a:t>대화를 잘 듣고 손님이 구입하려고 하는 것은 무엇인지 고르시오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256" y="2055532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C000"/>
                </a:solidFill>
              </a:rPr>
              <a:t>➊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5E62B09-731F-473F-AFF2-467709F08FBD}"/>
              </a:ext>
            </a:extLst>
          </p:cNvPr>
          <p:cNvSpPr txBox="1"/>
          <p:nvPr/>
        </p:nvSpPr>
        <p:spPr>
          <a:xfrm>
            <a:off x="2844436" y="2062026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C000"/>
                </a:solidFill>
              </a:rPr>
              <a:t>➋</a:t>
            </a:r>
            <a:endParaRPr lang="ko-KR" altLang="en-US" dirty="0">
              <a:solidFill>
                <a:srgbClr val="FFC000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54BD6820-E659-4DF3-B851-AE20E2AA66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" r="5674"/>
          <a:stretch/>
        </p:blipFill>
        <p:spPr>
          <a:xfrm>
            <a:off x="755816" y="2057434"/>
            <a:ext cx="2160000" cy="1620000"/>
          </a:xfrm>
          <a:prstGeom prst="rect">
            <a:avLst/>
          </a:prstGeom>
          <a:ln w="25400">
            <a:solidFill>
              <a:srgbClr val="FCED96"/>
            </a:solidFill>
            <a:prstDash val="sysDot"/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39BB4740-122A-443E-9061-4F104ACFB5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7" b="43843"/>
          <a:stretch/>
        </p:blipFill>
        <p:spPr>
          <a:xfrm>
            <a:off x="3455996" y="2057434"/>
            <a:ext cx="2160000" cy="1620000"/>
          </a:xfrm>
          <a:prstGeom prst="rect">
            <a:avLst/>
          </a:prstGeom>
          <a:ln w="25400">
            <a:solidFill>
              <a:srgbClr val="FCED96"/>
            </a:solidFill>
            <a:prstDash val="sysDot"/>
          </a:ln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88A31AD2-1432-4B52-8560-04BF93B041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r="2622"/>
          <a:stretch/>
        </p:blipFill>
        <p:spPr>
          <a:xfrm>
            <a:off x="6156176" y="2057434"/>
            <a:ext cx="2160000" cy="1620000"/>
          </a:xfrm>
          <a:prstGeom prst="rect">
            <a:avLst/>
          </a:prstGeom>
          <a:ln w="25400">
            <a:solidFill>
              <a:srgbClr val="FCED96"/>
            </a:solidFill>
            <a:prstDash val="sysDot"/>
          </a:ln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0BF14D02-38C7-4C53-889B-6AA9E89850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" r="2120"/>
          <a:stretch/>
        </p:blipFill>
        <p:spPr>
          <a:xfrm>
            <a:off x="3528004" y="4222658"/>
            <a:ext cx="2160000" cy="1620000"/>
          </a:xfrm>
          <a:prstGeom prst="rect">
            <a:avLst/>
          </a:prstGeom>
          <a:ln w="25400">
            <a:solidFill>
              <a:srgbClr val="FCED96"/>
            </a:solidFill>
            <a:prstDash val="sysDot"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F8DE5B3-40E2-41F5-8A33-9CD2F5FB6FDB}"/>
              </a:ext>
            </a:extLst>
          </p:cNvPr>
          <p:cNvSpPr txBox="1"/>
          <p:nvPr/>
        </p:nvSpPr>
        <p:spPr>
          <a:xfrm>
            <a:off x="5544616" y="2062026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C000"/>
                </a:solidFill>
              </a:rPr>
              <a:t>➌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DCDAD5B-7303-4E0C-BCA4-B393D832D156}"/>
              </a:ext>
            </a:extLst>
          </p:cNvPr>
          <p:cNvSpPr txBox="1"/>
          <p:nvPr/>
        </p:nvSpPr>
        <p:spPr>
          <a:xfrm>
            <a:off x="144256" y="4261948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C000"/>
                </a:solidFill>
              </a:rPr>
              <a:t>➍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7FA25D2-D833-4B55-8420-DDE966D830E6}"/>
              </a:ext>
            </a:extLst>
          </p:cNvPr>
          <p:cNvSpPr txBox="1"/>
          <p:nvPr/>
        </p:nvSpPr>
        <p:spPr>
          <a:xfrm>
            <a:off x="2844436" y="4268442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C000"/>
                </a:solidFill>
              </a:rPr>
              <a:t>➎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228948" y="2053726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05960A49-E23F-41FA-85FD-C6580B1433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" b="22600"/>
          <a:stretch/>
        </p:blipFill>
        <p:spPr>
          <a:xfrm>
            <a:off x="754031" y="2053726"/>
            <a:ext cx="2160000" cy="1620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E4FE3524-28BA-4DE3-9149-97D04A2BE63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" r="5551"/>
          <a:stretch/>
        </p:blipFill>
        <p:spPr>
          <a:xfrm>
            <a:off x="3458997" y="2053726"/>
            <a:ext cx="2160000" cy="1620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5CA2AE79-BA76-4E1F-BBD8-B2C1B0E7E6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6156176" y="2053726"/>
            <a:ext cx="2160000" cy="1620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AD5C5602-DEEB-4E14-9709-32F4A41D3CC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3523806" y="4222658"/>
            <a:ext cx="2160000" cy="1620000"/>
          </a:xfrm>
          <a:prstGeom prst="rect">
            <a:avLst/>
          </a:prstGeom>
        </p:spPr>
      </p:pic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596336" y="111092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9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2. </a:t>
            </a:r>
            <a:r>
              <a:rPr lang="ko-KR" altLang="en-US" dirty="0"/>
              <a:t>대화의 빈칸에 공통으로 들어갈 말로 알맞은 것을 고르시오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3B3A549-67D3-40DC-AFAD-44CA32E11A8D}"/>
              </a:ext>
            </a:extLst>
          </p:cNvPr>
          <p:cNvSpPr txBox="1"/>
          <p:nvPr/>
        </p:nvSpPr>
        <p:spPr>
          <a:xfrm>
            <a:off x="444000" y="4052656"/>
            <a:ext cx="82324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rgbClr val="FFC000"/>
                </a:solidFill>
              </a:rPr>
              <a:t>➊</a:t>
            </a:r>
            <a:r>
              <a:rPr lang="ko-KR" altLang="en-US" dirty="0" smtClean="0"/>
              <a:t> </a:t>
            </a:r>
            <a:r>
              <a:rPr lang="ja-JP" altLang="en-US" dirty="0"/>
              <a:t>食べたい　　　</a:t>
            </a:r>
            <a:r>
              <a:rPr lang="ko-KR" altLang="en-US" dirty="0" smtClean="0">
                <a:solidFill>
                  <a:srgbClr val="FFC000"/>
                </a:solidFill>
              </a:rPr>
              <a:t>➋</a:t>
            </a:r>
            <a:r>
              <a:rPr lang="ko-KR" altLang="en-US" dirty="0" smtClean="0"/>
              <a:t> </a:t>
            </a:r>
            <a:r>
              <a:rPr lang="ja-JP" altLang="en-US" dirty="0"/>
              <a:t>飲みたい　　　　</a:t>
            </a:r>
            <a:r>
              <a:rPr lang="ko-KR" altLang="en-US" dirty="0" smtClean="0">
                <a:solidFill>
                  <a:srgbClr val="FFC000"/>
                </a:solidFill>
              </a:rPr>
              <a:t>➌</a:t>
            </a:r>
            <a:r>
              <a:rPr lang="ko-KR" altLang="en-US" dirty="0" smtClean="0"/>
              <a:t> </a:t>
            </a:r>
            <a:r>
              <a:rPr lang="ja-JP" altLang="en-US" dirty="0"/>
              <a:t>行きたい　　　</a:t>
            </a:r>
            <a:r>
              <a:rPr lang="en-US" altLang="ko-KR" dirty="0"/>
              <a:t> </a:t>
            </a:r>
            <a:r>
              <a:rPr lang="ko-KR" altLang="en-US" dirty="0" smtClean="0">
                <a:solidFill>
                  <a:srgbClr val="FFC000"/>
                </a:solidFill>
              </a:rPr>
              <a:t>➍</a:t>
            </a:r>
            <a:r>
              <a:rPr lang="ko-KR" altLang="en-US" dirty="0" smtClean="0"/>
              <a:t> </a:t>
            </a:r>
            <a:r>
              <a:rPr lang="ja-JP" altLang="en-US" dirty="0"/>
              <a:t>見たい　　　</a:t>
            </a:r>
            <a:r>
              <a:rPr lang="ko-KR" altLang="en-US" dirty="0" smtClean="0">
                <a:solidFill>
                  <a:srgbClr val="FFC000"/>
                </a:solidFill>
              </a:rPr>
              <a:t>➎</a:t>
            </a:r>
            <a:r>
              <a:rPr lang="ko-KR" altLang="en-US" dirty="0" smtClean="0"/>
              <a:t> </a:t>
            </a:r>
            <a:r>
              <a:rPr lang="ja-JP" altLang="en-US" dirty="0"/>
              <a:t>歩きたい</a:t>
            </a:r>
            <a:endParaRPr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A40C1652-C6A7-4ABC-9B01-1F8F39AA122D}"/>
              </a:ext>
            </a:extLst>
          </p:cNvPr>
          <p:cNvSpPr/>
          <p:nvPr/>
        </p:nvSpPr>
        <p:spPr>
          <a:xfrm>
            <a:off x="594696" y="4119050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xmlns="" id="{448C6DA2-05D3-4C55-A4DA-0287A1942C8B}"/>
              </a:ext>
            </a:extLst>
          </p:cNvPr>
          <p:cNvSpPr/>
          <p:nvPr/>
        </p:nvSpPr>
        <p:spPr>
          <a:xfrm>
            <a:off x="444000" y="2348252"/>
            <a:ext cx="8232456" cy="1271173"/>
          </a:xfrm>
          <a:prstGeom prst="roundRect">
            <a:avLst/>
          </a:prstGeom>
          <a:noFill/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ja-JP" dirty="0">
                <a:solidFill>
                  <a:schemeClr val="accent4"/>
                </a:solidFill>
              </a:rPr>
              <a:t>A</a:t>
            </a:r>
            <a:r>
              <a:rPr lang="en-US" altLang="ja-JP" dirty="0">
                <a:solidFill>
                  <a:schemeClr val="tx1"/>
                </a:solidFill>
              </a:rPr>
              <a:t> : </a:t>
            </a:r>
            <a:r>
              <a:rPr lang="ja-JP" altLang="en-US" dirty="0">
                <a:solidFill>
                  <a:schemeClr val="tx1"/>
                </a:solidFill>
              </a:rPr>
              <a:t>キムさん、何が　</a:t>
            </a:r>
            <a:r>
              <a:rPr lang="ja-JP" altLang="en-US" u="sng" dirty="0">
                <a:solidFill>
                  <a:schemeClr val="tx1"/>
                </a:solidFill>
              </a:rPr>
              <a:t>　　　　　　　　　　　　　　　　　　　　　　　　　　　</a:t>
            </a:r>
            <a:r>
              <a:rPr lang="ja-JP" altLang="en-US" dirty="0">
                <a:solidFill>
                  <a:schemeClr val="tx1"/>
                </a:solidFill>
              </a:rPr>
              <a:t>んですか。</a:t>
            </a:r>
          </a:p>
          <a:p>
            <a:pPr>
              <a:lnSpc>
                <a:spcPct val="150000"/>
              </a:lnSpc>
            </a:pPr>
            <a:r>
              <a:rPr lang="en-US" altLang="ja-JP" dirty="0">
                <a:solidFill>
                  <a:schemeClr val="tx2"/>
                </a:solidFill>
              </a:rPr>
              <a:t>B</a:t>
            </a:r>
            <a:r>
              <a:rPr lang="en-US" altLang="ja-JP" dirty="0">
                <a:solidFill>
                  <a:schemeClr val="tx1"/>
                </a:solidFill>
              </a:rPr>
              <a:t> : </a:t>
            </a:r>
            <a:r>
              <a:rPr lang="ja-JP" altLang="en-US" dirty="0">
                <a:solidFill>
                  <a:schemeClr val="tx1"/>
                </a:solidFill>
              </a:rPr>
              <a:t>おこのみやきが　</a:t>
            </a:r>
            <a:r>
              <a:rPr lang="ja-JP" altLang="en-US" u="sng" dirty="0">
                <a:solidFill>
                  <a:schemeClr val="tx1"/>
                </a:solidFill>
              </a:rPr>
              <a:t>　　　　　　　　　　　　　　　　　　　　　　　　　　　</a:t>
            </a:r>
            <a:r>
              <a:rPr lang="ja-JP" altLang="en-US" dirty="0">
                <a:solidFill>
                  <a:schemeClr val="tx1"/>
                </a:solidFill>
              </a:rPr>
              <a:t>んです。</a:t>
            </a:r>
          </a:p>
        </p:txBody>
      </p:sp>
      <p:pic>
        <p:nvPicPr>
          <p:cNvPr id="9" name="Picture 2" descr="C:\Users\Administrator\Desktop\캡처.JPG">
            <a:extLst>
              <a:ext uri="{FF2B5EF4-FFF2-40B4-BE49-F238E27FC236}">
                <a16:creationId xmlns:a16="http://schemas.microsoft.com/office/drawing/2014/main" xmlns="" id="{8C46A4E2-1153-4CCD-ABDD-0F66B6A0E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023390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E78E3D3-1E39-4A42-9DBE-AAE48190A46C}"/>
              </a:ext>
            </a:extLst>
          </p:cNvPr>
          <p:cNvSpPr txBox="1"/>
          <p:nvPr/>
        </p:nvSpPr>
        <p:spPr>
          <a:xfrm>
            <a:off x="1890894" y="2482398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975F1B5-4BF7-45DD-BC19-B8BD532D32B1}"/>
              </a:ext>
            </a:extLst>
          </p:cNvPr>
          <p:cNvSpPr txBox="1"/>
          <p:nvPr/>
        </p:nvSpPr>
        <p:spPr>
          <a:xfrm>
            <a:off x="981685" y="4006517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た</a:t>
            </a:r>
            <a:endParaRPr lang="ko-KR" altLang="en-US" sz="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F2B85C3-2E81-4FBD-951F-39214C8EBA16}"/>
              </a:ext>
            </a:extLst>
          </p:cNvPr>
          <p:cNvSpPr txBox="1"/>
          <p:nvPr/>
        </p:nvSpPr>
        <p:spPr>
          <a:xfrm>
            <a:off x="2619760" y="4006517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の</a:t>
            </a:r>
            <a:endParaRPr lang="ko-KR" altLang="en-US" sz="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DF35745-0DDD-48C8-A93E-33EE3FBA0B64}"/>
              </a:ext>
            </a:extLst>
          </p:cNvPr>
          <p:cNvSpPr txBox="1"/>
          <p:nvPr/>
        </p:nvSpPr>
        <p:spPr>
          <a:xfrm>
            <a:off x="4433382" y="4005486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い</a:t>
            </a:r>
            <a:endParaRPr lang="ko-KR" altLang="en-US" sz="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992D538-5C77-40D1-85E0-113D41441681}"/>
              </a:ext>
            </a:extLst>
          </p:cNvPr>
          <p:cNvSpPr txBox="1"/>
          <p:nvPr/>
        </p:nvSpPr>
        <p:spPr>
          <a:xfrm>
            <a:off x="6134476" y="4006517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み</a:t>
            </a:r>
            <a:endParaRPr lang="ko-KR" altLang="en-US" sz="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5BDBFA8-DDF7-4E36-B668-3061D6F96383}"/>
              </a:ext>
            </a:extLst>
          </p:cNvPr>
          <p:cNvSpPr txBox="1"/>
          <p:nvPr/>
        </p:nvSpPr>
        <p:spPr>
          <a:xfrm>
            <a:off x="7516898" y="4006517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ある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1629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3. </a:t>
            </a:r>
            <a:r>
              <a:rPr lang="ko-KR" altLang="en-US" dirty="0"/>
              <a:t>대화의 빈칸에 들어갈 말로 알맞은 것을 고르시오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3B3A549-67D3-40DC-AFAD-44CA32E11A8D}"/>
              </a:ext>
            </a:extLst>
          </p:cNvPr>
          <p:cNvSpPr txBox="1"/>
          <p:nvPr/>
        </p:nvSpPr>
        <p:spPr>
          <a:xfrm>
            <a:off x="444000" y="4052656"/>
            <a:ext cx="82324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rgbClr val="FFC000"/>
                </a:solidFill>
              </a:rPr>
              <a:t>➊</a:t>
            </a:r>
            <a:r>
              <a:rPr lang="ko-KR" altLang="en-US" dirty="0" smtClean="0"/>
              <a:t> </a:t>
            </a:r>
            <a:r>
              <a:rPr lang="ja-JP" altLang="en-US" dirty="0"/>
              <a:t>かばん　　　</a:t>
            </a:r>
            <a:r>
              <a:rPr lang="ko-KR" altLang="en-US" dirty="0" smtClean="0">
                <a:solidFill>
                  <a:srgbClr val="FFC000"/>
                </a:solidFill>
              </a:rPr>
              <a:t>➋</a:t>
            </a:r>
            <a:r>
              <a:rPr lang="ko-KR" altLang="en-US" dirty="0" smtClean="0"/>
              <a:t> </a:t>
            </a:r>
            <a:r>
              <a:rPr lang="ja-JP" altLang="en-US" dirty="0"/>
              <a:t>たこやき　　　　</a:t>
            </a:r>
            <a:r>
              <a:rPr lang="ko-KR" altLang="en-US" dirty="0" smtClean="0">
                <a:solidFill>
                  <a:srgbClr val="FFC000"/>
                </a:solidFill>
              </a:rPr>
              <a:t>➌</a:t>
            </a:r>
            <a:r>
              <a:rPr lang="ko-KR" altLang="en-US" dirty="0" smtClean="0"/>
              <a:t> </a:t>
            </a:r>
            <a:r>
              <a:rPr lang="ja-JP" altLang="en-US" dirty="0"/>
              <a:t>ジュース　　　</a:t>
            </a:r>
            <a:r>
              <a:rPr lang="en-US" altLang="ko-KR" dirty="0"/>
              <a:t> </a:t>
            </a:r>
            <a:r>
              <a:rPr lang="ko-KR" altLang="en-US" dirty="0" smtClean="0">
                <a:solidFill>
                  <a:srgbClr val="FFC000"/>
                </a:solidFill>
              </a:rPr>
              <a:t>➍</a:t>
            </a:r>
            <a:r>
              <a:rPr lang="ko-KR" altLang="en-US" dirty="0" smtClean="0"/>
              <a:t> </a:t>
            </a:r>
            <a:r>
              <a:rPr lang="ja-JP" altLang="en-US" dirty="0"/>
              <a:t>とけい　　　</a:t>
            </a:r>
            <a:r>
              <a:rPr lang="ko-KR" altLang="en-US" dirty="0" smtClean="0">
                <a:solidFill>
                  <a:srgbClr val="FFC000"/>
                </a:solidFill>
              </a:rPr>
              <a:t>➎</a:t>
            </a:r>
            <a:r>
              <a:rPr lang="ko-KR" altLang="en-US" dirty="0" smtClean="0"/>
              <a:t> </a:t>
            </a:r>
            <a:r>
              <a:rPr lang="ja-JP" altLang="en-US" dirty="0"/>
              <a:t>おみやげ</a:t>
            </a:r>
            <a:endParaRPr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A40C1652-C6A7-4ABC-9B01-1F8F39AA122D}"/>
              </a:ext>
            </a:extLst>
          </p:cNvPr>
          <p:cNvSpPr/>
          <p:nvPr/>
        </p:nvSpPr>
        <p:spPr>
          <a:xfrm>
            <a:off x="3923928" y="4119050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xmlns="" id="{448C6DA2-05D3-4C55-A4DA-0287A1942C8B}"/>
              </a:ext>
            </a:extLst>
          </p:cNvPr>
          <p:cNvSpPr/>
          <p:nvPr/>
        </p:nvSpPr>
        <p:spPr>
          <a:xfrm>
            <a:off x="444000" y="2348252"/>
            <a:ext cx="8232456" cy="1271173"/>
          </a:xfrm>
          <a:prstGeom prst="roundRect">
            <a:avLst/>
          </a:prstGeom>
          <a:noFill/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ja-JP" dirty="0">
                <a:solidFill>
                  <a:schemeClr val="accent4"/>
                </a:solidFill>
              </a:rPr>
              <a:t>A</a:t>
            </a:r>
            <a:r>
              <a:rPr lang="en-US" altLang="ja-JP" dirty="0">
                <a:solidFill>
                  <a:schemeClr val="tx1"/>
                </a:solidFill>
              </a:rPr>
              <a:t> : </a:t>
            </a:r>
            <a:r>
              <a:rPr lang="ja-JP" altLang="en-US" dirty="0">
                <a:solidFill>
                  <a:schemeClr val="tx1"/>
                </a:solidFill>
              </a:rPr>
              <a:t>中村さん、何が　飲みたいんですか。</a:t>
            </a:r>
          </a:p>
          <a:p>
            <a:pPr>
              <a:lnSpc>
                <a:spcPct val="150000"/>
              </a:lnSpc>
            </a:pPr>
            <a:r>
              <a:rPr lang="en-US" altLang="ja-JP" dirty="0">
                <a:solidFill>
                  <a:schemeClr val="tx2"/>
                </a:solidFill>
              </a:rPr>
              <a:t>B</a:t>
            </a:r>
            <a:r>
              <a:rPr lang="en-US" altLang="ja-JP" dirty="0">
                <a:solidFill>
                  <a:schemeClr val="tx1"/>
                </a:solidFill>
              </a:rPr>
              <a:t> : </a:t>
            </a:r>
            <a:r>
              <a:rPr lang="ja-JP" altLang="en-US" u="sng" dirty="0">
                <a:solidFill>
                  <a:schemeClr val="tx1"/>
                </a:solidFill>
              </a:rPr>
              <a:t>　　　　　　　　　　　　　　　　　　　　　　</a:t>
            </a:r>
            <a:r>
              <a:rPr lang="ja-JP" altLang="en-US" dirty="0">
                <a:solidFill>
                  <a:schemeClr val="tx1"/>
                </a:solidFill>
              </a:rPr>
              <a:t>が　飲みたいんです。</a:t>
            </a:r>
          </a:p>
        </p:txBody>
      </p:sp>
      <p:pic>
        <p:nvPicPr>
          <p:cNvPr id="9" name="Picture 2" descr="C:\Users\Administrator\Desktop\캡처.JPG">
            <a:extLst>
              <a:ext uri="{FF2B5EF4-FFF2-40B4-BE49-F238E27FC236}">
                <a16:creationId xmlns:a16="http://schemas.microsoft.com/office/drawing/2014/main" xmlns="" id="{8C46A4E2-1153-4CCD-ABDD-0F66B6A0E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023390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E78E3D3-1E39-4A42-9DBE-AAE48190A46C}"/>
              </a:ext>
            </a:extLst>
          </p:cNvPr>
          <p:cNvSpPr txBox="1"/>
          <p:nvPr/>
        </p:nvSpPr>
        <p:spPr>
          <a:xfrm>
            <a:off x="1890894" y="2482398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CDB3661-52A7-4D29-B501-51CF21CD5482}"/>
              </a:ext>
            </a:extLst>
          </p:cNvPr>
          <p:cNvSpPr txBox="1"/>
          <p:nvPr/>
        </p:nvSpPr>
        <p:spPr>
          <a:xfrm>
            <a:off x="903533" y="2480401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なか むら</a:t>
            </a:r>
            <a:endParaRPr lang="ko-KR" altLang="en-US" sz="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4F17725-8EA6-4410-BE53-BC9579DB1B36}"/>
              </a:ext>
            </a:extLst>
          </p:cNvPr>
          <p:cNvSpPr txBox="1"/>
          <p:nvPr/>
        </p:nvSpPr>
        <p:spPr>
          <a:xfrm>
            <a:off x="2535006" y="2480401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の</a:t>
            </a:r>
            <a:endParaRPr lang="en-US" altLang="ko-KR" sz="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F17725-8EA6-4410-BE53-BC9579DB1B36}"/>
              </a:ext>
            </a:extLst>
          </p:cNvPr>
          <p:cNvSpPr txBox="1"/>
          <p:nvPr/>
        </p:nvSpPr>
        <p:spPr>
          <a:xfrm>
            <a:off x="4633882" y="2884742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の</a:t>
            </a:r>
            <a:endParaRPr lang="en-US" altLang="ko-KR" sz="800" dirty="0"/>
          </a:p>
        </p:txBody>
      </p:sp>
    </p:spTree>
    <p:extLst>
      <p:ext uri="{BB962C8B-B14F-4D97-AF65-F5344CB8AC3E}">
        <p14:creationId xmlns:p14="http://schemas.microsoft.com/office/powerpoint/2010/main" val="181088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4. </a:t>
            </a:r>
            <a:r>
              <a:rPr lang="ko-KR" altLang="en-US" dirty="0"/>
              <a:t>대화가 문맥에 맞도록 </a:t>
            </a:r>
            <a:r>
              <a:rPr lang="en-US" altLang="ko-KR" dirty="0"/>
              <a:t>(     ) </a:t>
            </a:r>
            <a:r>
              <a:rPr lang="ko-KR" altLang="en-US" dirty="0"/>
              <a:t>안의 단어를 </a:t>
            </a:r>
            <a:r>
              <a:rPr lang="ko-KR" altLang="en-US" dirty="0" err="1"/>
              <a:t>고치시오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xmlns="" id="{448C6DA2-05D3-4C55-A4DA-0287A1942C8B}"/>
              </a:ext>
            </a:extLst>
          </p:cNvPr>
          <p:cNvSpPr/>
          <p:nvPr/>
        </p:nvSpPr>
        <p:spPr>
          <a:xfrm>
            <a:off x="444000" y="2348252"/>
            <a:ext cx="8232456" cy="2158246"/>
          </a:xfrm>
          <a:prstGeom prst="roundRect">
            <a:avLst/>
          </a:prstGeom>
          <a:noFill/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chemeClr val="accent4"/>
                </a:solidFill>
              </a:rPr>
              <a:t>A</a:t>
            </a:r>
            <a:r>
              <a:rPr lang="en-US" altLang="ja-JP" dirty="0">
                <a:solidFill>
                  <a:schemeClr val="tx1"/>
                </a:solidFill>
              </a:rPr>
              <a:t> : </a:t>
            </a:r>
            <a:r>
              <a:rPr lang="ja-JP" altLang="en-US" dirty="0">
                <a:solidFill>
                  <a:schemeClr val="tx1"/>
                </a:solidFill>
              </a:rPr>
              <a:t>これは　いかがですか。ふたつで　</a:t>
            </a:r>
            <a:r>
              <a:rPr lang="en-US" altLang="ja-JP" dirty="0">
                <a:solidFill>
                  <a:schemeClr val="tx1"/>
                </a:solidFill>
              </a:rPr>
              <a:t>5,000</a:t>
            </a:r>
            <a:r>
              <a:rPr lang="ja-JP" altLang="en-US" dirty="0">
                <a:solidFill>
                  <a:schemeClr val="tx1"/>
                </a:solidFill>
              </a:rPr>
              <a:t>ウォンです。</a:t>
            </a:r>
          </a:p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chemeClr val="tx2"/>
                </a:solidFill>
              </a:rPr>
              <a:t>B</a:t>
            </a:r>
            <a:r>
              <a:rPr lang="en-US" altLang="ja-JP" dirty="0">
                <a:solidFill>
                  <a:schemeClr val="tx1"/>
                </a:solidFill>
              </a:rPr>
              <a:t> : </a:t>
            </a:r>
            <a:r>
              <a:rPr lang="ja-JP" altLang="en-US" dirty="0">
                <a:solidFill>
                  <a:schemeClr val="tx1"/>
                </a:solidFill>
              </a:rPr>
              <a:t>とても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( </a:t>
            </a:r>
            <a:r>
              <a:rPr lang="ja-JP" altLang="en-US" dirty="0">
                <a:solidFill>
                  <a:schemeClr val="tx1"/>
                </a:solidFill>
              </a:rPr>
              <a:t>かるい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) </a:t>
            </a:r>
            <a:r>
              <a:rPr lang="ja-JP" altLang="en-US" dirty="0">
                <a:solidFill>
                  <a:schemeClr val="tx1"/>
                </a:solidFill>
              </a:rPr>
              <a:t>いいですね。</a:t>
            </a:r>
            <a:endParaRPr lang="en-US" altLang="ja-JP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chemeClr val="tx1"/>
                </a:solidFill>
              </a:rPr>
              <a:t>→ とても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ko-KR" altLang="en-US" u="sng" dirty="0">
                <a:solidFill>
                  <a:schemeClr val="tx1"/>
                </a:solidFill>
              </a:rPr>
              <a:t>                                 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ja-JP" altLang="en-US" dirty="0">
                <a:solidFill>
                  <a:schemeClr val="tx1"/>
                </a:solidFill>
              </a:rPr>
              <a:t>いいですね。</a:t>
            </a:r>
            <a:endParaRPr lang="en-US" altLang="ja-JP" dirty="0">
              <a:solidFill>
                <a:schemeClr val="tx1"/>
              </a:solidFill>
            </a:endParaRPr>
          </a:p>
        </p:txBody>
      </p:sp>
      <p:pic>
        <p:nvPicPr>
          <p:cNvPr id="9" name="Picture 2" descr="C:\Users\Administrator\Desktop\캡처.JPG">
            <a:extLst>
              <a:ext uri="{FF2B5EF4-FFF2-40B4-BE49-F238E27FC236}">
                <a16:creationId xmlns:a16="http://schemas.microsoft.com/office/drawing/2014/main" xmlns="" id="{8C46A4E2-1153-4CCD-ABDD-0F66B6A0E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023390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D4D989E-0486-491D-B1EB-B3BF4B5FB8F5}"/>
              </a:ext>
            </a:extLst>
          </p:cNvPr>
          <p:cNvSpPr txBox="1"/>
          <p:nvPr/>
        </p:nvSpPr>
        <p:spPr>
          <a:xfrm>
            <a:off x="2411760" y="378904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かるくて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8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일본의 화폐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BA5651D3-A0A8-4A75-8DFD-442E477C3D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1" y="1356979"/>
            <a:ext cx="1080000" cy="105169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03CE9A3F-B17C-4CC5-B8FC-72987E62BE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85" y="1356979"/>
            <a:ext cx="1080000" cy="106423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55ADF775-3A7D-42AC-8E22-B3A827ACE4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009" y="1356979"/>
            <a:ext cx="1080000" cy="107625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F9EC480E-36F6-4927-AF55-F25392B85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33" y="1356979"/>
            <a:ext cx="1080000" cy="103090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AAAB0779-8A01-4F0C-9618-275C2DEDF8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57" y="1356979"/>
            <a:ext cx="1080000" cy="107485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8329C5E3-CA46-4497-8210-58C2CBE775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280" y="1356979"/>
            <a:ext cx="1080000" cy="1094656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6DFB1848-90E6-40C4-B589-718A701BD4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08" y="2775522"/>
            <a:ext cx="3600000" cy="1800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0B7512F4-2FA7-46FE-BB74-F64FB2799D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328" y="2775522"/>
            <a:ext cx="3600000" cy="174361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277912BC-D7FF-45FB-BB06-F808549722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64" y="4896451"/>
            <a:ext cx="3600000" cy="175510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77F8C76D-6F5C-4F08-914C-A4AD029C8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328" y="4896451"/>
            <a:ext cx="36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7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462718"/>
            <a:ext cx="73448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➊</a:t>
            </a:r>
            <a:r>
              <a:rPr lang="en-US" altLang="ja-JP" dirty="0" smtClean="0"/>
              <a:t> </a:t>
            </a:r>
            <a:r>
              <a:rPr lang="ja-JP" altLang="en-US" dirty="0"/>
              <a:t>何か　買いたい　ものは　ありますか。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ko-KR" altLang="en-US" dirty="0"/>
              <a:t>    무언가 사고 싶은 것이 있습니까</a:t>
            </a:r>
            <a:r>
              <a:rPr lang="en-US" altLang="ko-KR" dirty="0"/>
              <a:t>?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➋</a:t>
            </a:r>
            <a:r>
              <a:rPr lang="en-US" altLang="ja-JP" dirty="0" smtClean="0"/>
              <a:t> </a:t>
            </a:r>
            <a:r>
              <a:rPr lang="ja-JP" altLang="en-US" dirty="0"/>
              <a:t>韓国的な　おみやげが　ほしいです。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    </a:t>
            </a:r>
            <a:r>
              <a:rPr lang="ko-KR" altLang="en-US" dirty="0"/>
              <a:t>한국적인 선물을 사고 싶습니다</a:t>
            </a:r>
            <a:r>
              <a:rPr lang="en-US" altLang="ko-KR" dirty="0"/>
              <a:t>.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➌</a:t>
            </a:r>
            <a:r>
              <a:rPr lang="en-US" altLang="ja-JP" dirty="0" smtClean="0"/>
              <a:t> </a:t>
            </a:r>
            <a:r>
              <a:rPr lang="ja-JP" altLang="en-US" dirty="0"/>
              <a:t>いくらですか。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    </a:t>
            </a:r>
            <a:r>
              <a:rPr lang="ko-KR" altLang="en-US" dirty="0"/>
              <a:t>얼마입니까</a:t>
            </a:r>
            <a:r>
              <a:rPr lang="en-US" altLang="ko-KR" dirty="0"/>
              <a:t>?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➍</a:t>
            </a:r>
            <a:r>
              <a:rPr lang="en-US" altLang="ja-JP" dirty="0" smtClean="0"/>
              <a:t> </a:t>
            </a:r>
            <a:r>
              <a:rPr lang="ja-JP" altLang="en-US" dirty="0"/>
              <a:t>もっと　やすいのは　ありませんか。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    </a:t>
            </a:r>
            <a:r>
              <a:rPr lang="ko-KR" altLang="en-US" dirty="0"/>
              <a:t>좀 더 싼 것은 없습니까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판매 업무와 관련된 표현들에 대해 더 알아봅시다</a:t>
            </a:r>
            <a:r>
              <a:rPr lang="en-US" altLang="ko-KR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27A69D-7FB1-49D4-8D8C-78EB0377EF6E}"/>
              </a:ext>
            </a:extLst>
          </p:cNvPr>
          <p:cNvSpPr txBox="1"/>
          <p:nvPr/>
        </p:nvSpPr>
        <p:spPr>
          <a:xfrm>
            <a:off x="1173612" y="1513688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85CABD-64E9-496B-B869-F914F90B83F5}"/>
              </a:ext>
            </a:extLst>
          </p:cNvPr>
          <p:cNvSpPr txBox="1"/>
          <p:nvPr/>
        </p:nvSpPr>
        <p:spPr>
          <a:xfrm>
            <a:off x="1168232" y="2601480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かん</a:t>
            </a:r>
            <a:r>
              <a:rPr lang="ko-KR" altLang="en-US" sz="800" dirty="0"/>
              <a:t> </a:t>
            </a:r>
            <a:r>
              <a:rPr lang="ja-JP" altLang="en-US" sz="800" dirty="0"/>
              <a:t>こく てき</a:t>
            </a:r>
            <a:endParaRPr lang="ko-KR" altLang="en-US" sz="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B569149-3C36-4B8A-9868-303302072FD3}"/>
              </a:ext>
            </a:extLst>
          </p:cNvPr>
          <p:cNvSpPr txBox="1"/>
          <p:nvPr/>
        </p:nvSpPr>
        <p:spPr>
          <a:xfrm>
            <a:off x="1825187" y="1509009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か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155403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462718"/>
            <a:ext cx="73448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➎</a:t>
            </a:r>
            <a:r>
              <a:rPr lang="en-US" altLang="ja-JP" dirty="0" smtClean="0"/>
              <a:t> </a:t>
            </a:r>
            <a:r>
              <a:rPr lang="ja-JP" altLang="en-US" dirty="0"/>
              <a:t>それを　ふたつ　ください。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    </a:t>
            </a:r>
            <a:r>
              <a:rPr lang="ko-KR" altLang="en-US" dirty="0"/>
              <a:t>그것을 두 개 주십시오</a:t>
            </a:r>
            <a:r>
              <a:rPr lang="en-US" altLang="ja-JP" dirty="0"/>
              <a:t>.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➏</a:t>
            </a:r>
            <a:r>
              <a:rPr lang="en-US" altLang="ja-JP" dirty="0" smtClean="0"/>
              <a:t> </a:t>
            </a:r>
            <a:r>
              <a:rPr lang="ja-JP" altLang="en-US" dirty="0"/>
              <a:t>すみません。お会計、お願いします。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    </a:t>
            </a:r>
            <a:r>
              <a:rPr lang="ko-KR" altLang="en-US" dirty="0"/>
              <a:t>실례합니다</a:t>
            </a:r>
            <a:r>
              <a:rPr lang="en-US" altLang="ko-KR" dirty="0"/>
              <a:t>. </a:t>
            </a:r>
            <a:r>
              <a:rPr lang="ko-KR" altLang="en-US" dirty="0"/>
              <a:t>계산 부탁드립니다</a:t>
            </a:r>
            <a:r>
              <a:rPr lang="en-US" altLang="ko-KR" dirty="0"/>
              <a:t>.</a:t>
            </a:r>
          </a:p>
          <a:p>
            <a:pPr>
              <a:lnSpc>
                <a:spcPct val="200000"/>
              </a:lnSpc>
            </a:pP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➐</a:t>
            </a:r>
            <a:r>
              <a:rPr lang="en-US" altLang="ja-JP" dirty="0" smtClean="0"/>
              <a:t> </a:t>
            </a:r>
            <a:r>
              <a:rPr lang="ja-JP" altLang="en-US" dirty="0"/>
              <a:t>五千円、お預かりします。六百円の　お返しです。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    </a:t>
            </a:r>
            <a:r>
              <a:rPr lang="en-US" altLang="ja-JP" dirty="0"/>
              <a:t>5,000</a:t>
            </a:r>
            <a:r>
              <a:rPr lang="ko-KR" altLang="en-US" dirty="0"/>
              <a:t>엔 받았습니다</a:t>
            </a:r>
            <a:r>
              <a:rPr lang="en-US" altLang="ko-KR" dirty="0"/>
              <a:t>. 600</a:t>
            </a:r>
            <a:r>
              <a:rPr lang="ko-KR" altLang="en-US" dirty="0"/>
              <a:t>엔 거스름돈입니다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9226CB-C84E-4E54-96BA-609DBA1B8FEA}"/>
              </a:ext>
            </a:extLst>
          </p:cNvPr>
          <p:cNvSpPr txBox="1"/>
          <p:nvPr/>
        </p:nvSpPr>
        <p:spPr>
          <a:xfrm>
            <a:off x="2611826" y="2601480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かい</a:t>
            </a:r>
            <a:r>
              <a:rPr lang="ko-KR" altLang="en-US" sz="800" dirty="0"/>
              <a:t> </a:t>
            </a:r>
            <a:r>
              <a:rPr lang="ja-JP" altLang="en-US" sz="800" dirty="0"/>
              <a:t>けい</a:t>
            </a:r>
            <a:endParaRPr lang="ko-KR" altLang="en-US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A3B74F-053E-43A6-9A5C-33CD261B25D9}"/>
              </a:ext>
            </a:extLst>
          </p:cNvPr>
          <p:cNvSpPr txBox="1"/>
          <p:nvPr/>
        </p:nvSpPr>
        <p:spPr>
          <a:xfrm>
            <a:off x="3454404" y="2601480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ねが</a:t>
            </a:r>
            <a:endParaRPr lang="en-US" altLang="ko-KR" sz="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180BC5F-E20F-40B3-8C33-96B778D62B1B}"/>
              </a:ext>
            </a:extLst>
          </p:cNvPr>
          <p:cNvSpPr txBox="1"/>
          <p:nvPr/>
        </p:nvSpPr>
        <p:spPr>
          <a:xfrm>
            <a:off x="1214091" y="3717636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ご</a:t>
            </a:r>
            <a:r>
              <a:rPr lang="ko-KR" altLang="en-US" sz="800" dirty="0"/>
              <a:t>  </a:t>
            </a:r>
            <a:r>
              <a:rPr lang="ja-JP" altLang="en-US" sz="800" dirty="0"/>
              <a:t>せん えん</a:t>
            </a:r>
            <a:endParaRPr lang="ko-KR" altLang="en-US" sz="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11D78B0-B143-40AD-8B65-0F34A5FF1E61}"/>
              </a:ext>
            </a:extLst>
          </p:cNvPr>
          <p:cNvSpPr txBox="1"/>
          <p:nvPr/>
        </p:nvSpPr>
        <p:spPr>
          <a:xfrm>
            <a:off x="2212666" y="3717636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あず</a:t>
            </a:r>
            <a:endParaRPr lang="en-US" altLang="ko-KR" sz="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A6B362D-002F-4CDC-B3DC-A02A8CC3373C}"/>
              </a:ext>
            </a:extLst>
          </p:cNvPr>
          <p:cNvSpPr txBox="1"/>
          <p:nvPr/>
        </p:nvSpPr>
        <p:spPr>
          <a:xfrm>
            <a:off x="3577900" y="3714027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ろっ ぴゃく えん</a:t>
            </a:r>
            <a:endParaRPr lang="ko-KR" altLang="en-US" sz="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54B744D-2456-4406-A74B-088A10519C7E}"/>
              </a:ext>
            </a:extLst>
          </p:cNvPr>
          <p:cNvSpPr txBox="1"/>
          <p:nvPr/>
        </p:nvSpPr>
        <p:spPr>
          <a:xfrm>
            <a:off x="4870541" y="3714027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かえ</a:t>
            </a:r>
            <a:endParaRPr lang="en-US" altLang="ko-KR" sz="800" dirty="0"/>
          </a:p>
        </p:txBody>
      </p:sp>
    </p:spTree>
    <p:extLst>
      <p:ext uri="{BB962C8B-B14F-4D97-AF65-F5344CB8AC3E}">
        <p14:creationId xmlns:p14="http://schemas.microsoft.com/office/powerpoint/2010/main" val="157340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9338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시장놀이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00CE86-6F60-450C-90F9-68CA3948EF3F}"/>
              </a:ext>
            </a:extLst>
          </p:cNvPr>
          <p:cNvSpPr txBox="1"/>
          <p:nvPr/>
        </p:nvSpPr>
        <p:spPr>
          <a:xfrm>
            <a:off x="395536" y="1462718"/>
            <a:ext cx="84249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dirty="0"/>
              <a:t>자신이 가져온 물품에 가격을 붙여 놓습니다</a:t>
            </a:r>
            <a:r>
              <a:rPr lang="en-US" altLang="ko-KR" dirty="0"/>
              <a:t>.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dirty="0"/>
              <a:t>각자의 시트지에 번호를 매긴 후</a:t>
            </a:r>
            <a:r>
              <a:rPr lang="en-US" altLang="ko-KR" dirty="0"/>
              <a:t>, </a:t>
            </a:r>
            <a:r>
              <a:rPr lang="ko-KR" altLang="en-US" dirty="0"/>
              <a:t>그 시트지를 들고 자신이 원하는 물건의 주인에게 얼마 인지 묻습니다</a:t>
            </a:r>
            <a:r>
              <a:rPr lang="en-US" altLang="ko-KR" dirty="0"/>
              <a:t>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dirty="0"/>
              <a:t>물건의 주인이 물건 가격을 보여 주면 물어본 사람은 그 숫자를 일본어로 읽습니다</a:t>
            </a:r>
            <a:r>
              <a:rPr lang="en-US" altLang="ko-KR" dirty="0"/>
              <a:t>. </a:t>
            </a:r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/>
              <a:t>학생 </a:t>
            </a:r>
            <a:r>
              <a:rPr lang="en-US" altLang="ja-JP" dirty="0"/>
              <a:t>: </a:t>
            </a:r>
            <a:r>
              <a:rPr lang="ja-JP" altLang="en-US" dirty="0"/>
              <a:t>すみません。 これ、 いくらですか。 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/>
              <a:t>물건 주인 </a:t>
            </a:r>
            <a:r>
              <a:rPr lang="en-US" altLang="ja-JP" dirty="0"/>
              <a:t>: </a:t>
            </a:r>
            <a:r>
              <a:rPr lang="ja-JP" altLang="en-US" dirty="0"/>
              <a:t>가격표를 보여 준다</a:t>
            </a:r>
            <a:r>
              <a:rPr lang="en-US" altLang="ja-JP" dirty="0"/>
              <a:t>. </a:t>
            </a:r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/>
              <a:t>학생 </a:t>
            </a:r>
            <a:r>
              <a:rPr lang="en-US" altLang="ja-JP" dirty="0"/>
              <a:t>: </a:t>
            </a:r>
            <a:r>
              <a:rPr lang="ja-JP" altLang="en-US" dirty="0"/>
              <a:t>＊＊＊ウォンですね。 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/>
              <a:t>물건 주인 </a:t>
            </a:r>
            <a:r>
              <a:rPr lang="en-US" altLang="ja-JP" dirty="0"/>
              <a:t>: </a:t>
            </a:r>
            <a:r>
              <a:rPr lang="ja-JP" altLang="en-US" dirty="0"/>
              <a:t>はい、そうです。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26792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00CE86-6F60-450C-90F9-68CA3948EF3F}"/>
              </a:ext>
            </a:extLst>
          </p:cNvPr>
          <p:cNvSpPr txBox="1"/>
          <p:nvPr/>
        </p:nvSpPr>
        <p:spPr>
          <a:xfrm>
            <a:off x="395536" y="1462718"/>
            <a:ext cx="8424936" cy="277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 startAt="4"/>
            </a:pPr>
            <a:r>
              <a:rPr lang="ko-KR" altLang="en-US" dirty="0"/>
              <a:t>물건의 주인은 학생이 가격을 바르게 읽으면 사인을 해 줍니다</a:t>
            </a:r>
            <a:r>
              <a:rPr lang="en-US" altLang="ko-KR" dirty="0"/>
              <a:t>. </a:t>
            </a:r>
          </a:p>
          <a:p>
            <a:pPr marL="342900" indent="-342900">
              <a:lnSpc>
                <a:spcPct val="200000"/>
              </a:lnSpc>
              <a:buAutoNum type="arabicPeriod" startAt="4"/>
            </a:pPr>
            <a:r>
              <a:rPr lang="ko-KR" altLang="en-US" dirty="0"/>
              <a:t>주어진 시간 안에 사인을 가장 많이 받은 사람부터 자기가 원하는 상품에 도전할 수 있는  기회가 생깁니다</a:t>
            </a:r>
            <a:r>
              <a:rPr lang="en-US" altLang="ko-KR" dirty="0"/>
              <a:t>. </a:t>
            </a:r>
          </a:p>
          <a:p>
            <a:pPr marL="342900" indent="-342900">
              <a:lnSpc>
                <a:spcPct val="200000"/>
              </a:lnSpc>
              <a:buAutoNum type="arabicPeriod" startAt="4"/>
            </a:pPr>
            <a:r>
              <a:rPr lang="ko-KR" altLang="en-US" dirty="0"/>
              <a:t>우선권을 가진 학생은 원하는 물건 앞에서 주인이 요구하는 금액을 잘 읽으면 물건을 얻 을 수 있습니다</a:t>
            </a:r>
            <a:r>
              <a:rPr lang="en-US" altLang="ko-K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676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2"/>
                </a:solidFill>
              </a:rPr>
              <a:t>일본의 </a:t>
            </a:r>
            <a:r>
              <a:rPr lang="ko-KR" altLang="en-US" dirty="0" err="1">
                <a:solidFill>
                  <a:schemeClr val="accent2"/>
                </a:solidFill>
              </a:rPr>
              <a:t>마쓰리</a:t>
            </a:r>
            <a:endParaRPr lang="ko-KR" altLang="en-US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692696"/>
            <a:ext cx="61206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dirty="0"/>
              <a:t>일본에서는 각 지역마다 </a:t>
            </a:r>
            <a:r>
              <a:rPr lang="ko-KR" altLang="en-US" dirty="0" err="1"/>
              <a:t>특색있는</a:t>
            </a:r>
            <a:r>
              <a:rPr lang="ko-KR" altLang="en-US" dirty="0"/>
              <a:t> 축제가 열리는데</a:t>
            </a:r>
            <a:r>
              <a:rPr lang="en-US" altLang="ko-KR" dirty="0"/>
              <a:t>, </a:t>
            </a:r>
            <a:r>
              <a:rPr lang="ko-KR" altLang="en-US" dirty="0"/>
              <a:t>이를 </a:t>
            </a:r>
            <a:r>
              <a:rPr lang="ko-KR" altLang="en-US" dirty="0" err="1" smtClean="0"/>
              <a:t>마쓰리</a:t>
            </a:r>
            <a:r>
              <a:rPr lang="en-US" altLang="ko-KR" dirty="0"/>
              <a:t>(</a:t>
            </a:r>
            <a:r>
              <a:rPr lang="ko-KR" altLang="en-US" dirty="0"/>
              <a:t>まつり</a:t>
            </a:r>
            <a:r>
              <a:rPr lang="en-US" altLang="ko-KR" dirty="0"/>
              <a:t>)</a:t>
            </a:r>
            <a:r>
              <a:rPr lang="ko-KR" altLang="en-US" dirty="0"/>
              <a:t>라고 한다</a:t>
            </a:r>
            <a:r>
              <a:rPr lang="en-US" altLang="ko-KR" dirty="0"/>
              <a:t>. </a:t>
            </a:r>
            <a:r>
              <a:rPr lang="ko-KR" altLang="en-US" dirty="0"/>
              <a:t>그 중에서 도쿄의 </a:t>
            </a:r>
            <a:r>
              <a:rPr lang="ko-KR" altLang="en-US" dirty="0" err="1"/>
              <a:t>간다마쓰리</a:t>
            </a:r>
            <a:r>
              <a:rPr lang="en-US" altLang="ko-KR" dirty="0"/>
              <a:t>, </a:t>
            </a:r>
            <a:r>
              <a:rPr lang="ko-KR" altLang="en-US" dirty="0" err="1" smtClean="0"/>
              <a:t>교토의</a:t>
            </a:r>
            <a:r>
              <a:rPr lang="ja-JP" altLang="en-US" dirty="0" smtClean="0"/>
              <a:t>　</a:t>
            </a:r>
            <a:r>
              <a:rPr lang="ko-KR" altLang="en-US" dirty="0" err="1" smtClean="0"/>
              <a:t>기온마쓰리</a:t>
            </a:r>
            <a:r>
              <a:rPr lang="en-US" altLang="ko-KR" dirty="0"/>
              <a:t>, </a:t>
            </a:r>
            <a:r>
              <a:rPr lang="ko-KR" altLang="en-US" dirty="0"/>
              <a:t>오사카의 </a:t>
            </a:r>
            <a:r>
              <a:rPr lang="ko-KR" altLang="en-US" dirty="0" err="1"/>
              <a:t>덴진마쓰리는</a:t>
            </a:r>
            <a:r>
              <a:rPr lang="ko-KR" altLang="en-US" dirty="0"/>
              <a:t> 일본의 </a:t>
            </a:r>
            <a:r>
              <a:rPr lang="en-US" altLang="ko-KR" dirty="0"/>
              <a:t>3</a:t>
            </a:r>
            <a:r>
              <a:rPr lang="ko-KR" altLang="en-US" dirty="0"/>
              <a:t>대 </a:t>
            </a:r>
            <a:r>
              <a:rPr lang="ko-KR" altLang="en-US" dirty="0" err="1"/>
              <a:t>마쓰리이다</a:t>
            </a:r>
            <a:r>
              <a:rPr lang="en-US" altLang="ko-KR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dirty="0"/>
              <a:t>그 밖에 </a:t>
            </a:r>
            <a:r>
              <a:rPr lang="ko-KR" altLang="en-US" dirty="0" err="1"/>
              <a:t>아오모리의</a:t>
            </a:r>
            <a:r>
              <a:rPr lang="ko-KR" altLang="en-US" dirty="0"/>
              <a:t> </a:t>
            </a:r>
            <a:r>
              <a:rPr lang="ko-KR" altLang="en-US" dirty="0" err="1"/>
              <a:t>네부타마쓰리</a:t>
            </a:r>
            <a:r>
              <a:rPr lang="en-US" altLang="ko-KR" dirty="0"/>
              <a:t>, </a:t>
            </a:r>
            <a:r>
              <a:rPr lang="ko-KR" altLang="en-US" dirty="0"/>
              <a:t>삿포로의 </a:t>
            </a:r>
            <a:r>
              <a:rPr lang="ko-KR" altLang="en-US" dirty="0" err="1"/>
              <a:t>유키마쓰리</a:t>
            </a:r>
            <a:r>
              <a:rPr lang="ko-KR" altLang="en-US" dirty="0"/>
              <a:t> 등도 </a:t>
            </a:r>
            <a:r>
              <a:rPr lang="ko-KR" altLang="en-US" dirty="0" smtClean="0"/>
              <a:t>유명하다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4433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2"/>
                </a:solidFill>
              </a:rPr>
              <a:t>2</a:t>
            </a:r>
            <a:r>
              <a:rPr lang="ko-KR" altLang="en-US" dirty="0">
                <a:solidFill>
                  <a:schemeClr val="accent2"/>
                </a:solidFill>
              </a:rPr>
              <a:t>월 </a:t>
            </a:r>
            <a:r>
              <a:rPr lang="ko-KR" altLang="en-US" dirty="0" err="1">
                <a:solidFill>
                  <a:schemeClr val="accent2"/>
                </a:solidFill>
              </a:rPr>
              <a:t>유키마쓰리</a:t>
            </a:r>
            <a:endParaRPr lang="ko-KR" altLang="en-US" dirty="0">
              <a:solidFill>
                <a:schemeClr val="accent2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13D429E5-669C-4C8B-AECB-9AA89E910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566084"/>
            <a:ext cx="820050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2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6FFE2B35-08C2-4041-A4C1-D7AD65BDC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4" y="1190898"/>
            <a:ext cx="8192092" cy="54784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1800" y="18864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2"/>
                </a:solidFill>
              </a:rPr>
              <a:t>5</a:t>
            </a:r>
            <a:r>
              <a:rPr lang="ko-KR" altLang="en-US" dirty="0">
                <a:solidFill>
                  <a:schemeClr val="accent2"/>
                </a:solidFill>
              </a:rPr>
              <a:t>월 </a:t>
            </a:r>
            <a:r>
              <a:rPr lang="ko-KR" altLang="en-US" dirty="0" err="1">
                <a:solidFill>
                  <a:schemeClr val="accent2"/>
                </a:solidFill>
              </a:rPr>
              <a:t>간다마쓰리</a:t>
            </a:r>
            <a:endParaRPr lang="ko-KR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60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2"/>
                </a:solidFill>
              </a:rPr>
              <a:t>7</a:t>
            </a:r>
            <a:r>
              <a:rPr lang="ko-KR" altLang="en-US" dirty="0">
                <a:solidFill>
                  <a:schemeClr val="accent2"/>
                </a:solidFill>
              </a:rPr>
              <a:t>월 </a:t>
            </a:r>
            <a:r>
              <a:rPr lang="ko-KR" altLang="en-US" dirty="0" err="1">
                <a:solidFill>
                  <a:schemeClr val="accent2"/>
                </a:solidFill>
              </a:rPr>
              <a:t>기온마쓰리</a:t>
            </a:r>
            <a:endParaRPr lang="ko-KR" altLang="en-US" dirty="0">
              <a:solidFill>
                <a:schemeClr val="accent2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3F7183A-660B-4F7C-B586-A93B45303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9" y="1190898"/>
            <a:ext cx="8223342" cy="533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0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D06848DD-AE7B-40C9-A743-552D8330C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5" y="1189603"/>
            <a:ext cx="8205126" cy="54807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1800" y="18864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2"/>
                </a:solidFill>
              </a:rPr>
              <a:t>7</a:t>
            </a:r>
            <a:r>
              <a:rPr lang="ko-KR" altLang="en-US" dirty="0">
                <a:solidFill>
                  <a:schemeClr val="accent2"/>
                </a:solidFill>
              </a:rPr>
              <a:t>월 </a:t>
            </a:r>
            <a:r>
              <a:rPr lang="ko-KR" altLang="en-US" dirty="0" err="1">
                <a:solidFill>
                  <a:schemeClr val="accent2"/>
                </a:solidFill>
              </a:rPr>
              <a:t>덴진마쓰리</a:t>
            </a:r>
            <a:endParaRPr lang="ko-KR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67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D9A59FBE-3FBA-42ED-A798-D7D711F55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5" y="1192652"/>
            <a:ext cx="8186910" cy="54366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1800" y="18864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2"/>
                </a:solidFill>
              </a:rPr>
              <a:t>8</a:t>
            </a:r>
            <a:r>
              <a:rPr lang="ko-KR" altLang="en-US" dirty="0">
                <a:solidFill>
                  <a:schemeClr val="accent2"/>
                </a:solidFill>
              </a:rPr>
              <a:t>월 </a:t>
            </a:r>
            <a:r>
              <a:rPr lang="ko-KR" altLang="en-US" dirty="0" err="1">
                <a:solidFill>
                  <a:schemeClr val="accent2"/>
                </a:solidFill>
              </a:rPr>
              <a:t>네부타마쓰리</a:t>
            </a:r>
            <a:endParaRPr lang="ko-KR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76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일본 여행을 기념할 만한 선물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E268AEA-AF60-48D8-9FBE-C6BB728F1B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r="5372"/>
          <a:stretch/>
        </p:blipFill>
        <p:spPr>
          <a:xfrm>
            <a:off x="6948264" y="1748884"/>
            <a:ext cx="1800000" cy="1350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EB266793-D70C-43F7-A2CA-643606C0C5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1475856" y="4293096"/>
            <a:ext cx="1800000" cy="1350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156EF431-60B8-4364-BFAF-3F72E44E9D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112" y="1748884"/>
            <a:ext cx="1800000" cy="1350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5D714445-F3EC-4509-935D-F6AB9F8FFD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163" y="1748884"/>
            <a:ext cx="1800000" cy="13500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49E6A7A4-4950-4414-92D1-9D102B5552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2" t="2228" r="402" b="47718"/>
          <a:stretch/>
        </p:blipFill>
        <p:spPr>
          <a:xfrm>
            <a:off x="5868144" y="4293096"/>
            <a:ext cx="1800000" cy="1350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B6797774-8086-486A-AE45-676DCF97A7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2000" y="4293096"/>
            <a:ext cx="1800000" cy="13500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793CBDC1-FBA5-406B-ADF3-4A5C2EFAAE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4771214" y="1748884"/>
            <a:ext cx="1800000" cy="1350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614D7D1-4658-465F-ABC5-2441DCD61F55}"/>
              </a:ext>
            </a:extLst>
          </p:cNvPr>
          <p:cNvSpPr txBox="1"/>
          <p:nvPr/>
        </p:nvSpPr>
        <p:spPr>
          <a:xfrm>
            <a:off x="417112" y="3098884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おちゃ</a:t>
            </a:r>
            <a:endParaRPr lang="ko-KR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9591230-F114-42EE-84C9-43187619C32B}"/>
              </a:ext>
            </a:extLst>
          </p:cNvPr>
          <p:cNvSpPr txBox="1"/>
          <p:nvPr/>
        </p:nvSpPr>
        <p:spPr>
          <a:xfrm>
            <a:off x="2594163" y="3098884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おちゃづけ</a:t>
            </a:r>
            <a:endParaRPr lang="ko-KR" alt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3349028-D4AE-486E-9FBF-F8F776173C2A}"/>
              </a:ext>
            </a:extLst>
          </p:cNvPr>
          <p:cNvSpPr txBox="1"/>
          <p:nvPr/>
        </p:nvSpPr>
        <p:spPr>
          <a:xfrm>
            <a:off x="4771214" y="3098884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ふりかけ</a:t>
            </a:r>
            <a:endParaRPr lang="ko-KR" alt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130056A-FE7C-4103-B827-FAA60F4D6742}"/>
              </a:ext>
            </a:extLst>
          </p:cNvPr>
          <p:cNvSpPr txBox="1"/>
          <p:nvPr/>
        </p:nvSpPr>
        <p:spPr>
          <a:xfrm>
            <a:off x="6948264" y="3098884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おかし</a:t>
            </a:r>
            <a:endParaRPr lang="ko-KR" alt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74B2E37-2EFD-4F68-8F7F-DACBDE955E55}"/>
              </a:ext>
            </a:extLst>
          </p:cNvPr>
          <p:cNvSpPr txBox="1"/>
          <p:nvPr/>
        </p:nvSpPr>
        <p:spPr>
          <a:xfrm>
            <a:off x="1475856" y="5643096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なっとう</a:t>
            </a:r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FF38126-5D3D-4C64-A025-24EFDA5B9D05}"/>
              </a:ext>
            </a:extLst>
          </p:cNvPr>
          <p:cNvSpPr txBox="1"/>
          <p:nvPr/>
        </p:nvSpPr>
        <p:spPr>
          <a:xfrm>
            <a:off x="3672000" y="5643096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けんだま</a:t>
            </a:r>
            <a:endParaRPr lang="ko-KR" alt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3FAAF04-B62C-410F-B4C5-0829EE55A7A9}"/>
              </a:ext>
            </a:extLst>
          </p:cNvPr>
          <p:cNvSpPr txBox="1"/>
          <p:nvPr/>
        </p:nvSpPr>
        <p:spPr>
          <a:xfrm>
            <a:off x="5868144" y="5643096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ゆかた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075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2"/>
                </a:solidFill>
              </a:rPr>
              <a:t>일본의 </a:t>
            </a:r>
            <a:r>
              <a:rPr lang="ko-KR" altLang="en-US" dirty="0" err="1">
                <a:solidFill>
                  <a:schemeClr val="accent2"/>
                </a:solidFill>
              </a:rPr>
              <a:t>마쓰리</a:t>
            </a:r>
            <a:endParaRPr lang="ko-KR" altLang="en-US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162268"/>
            <a:ext cx="8568952" cy="1285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dirty="0" err="1"/>
              <a:t>마쓰리의</a:t>
            </a:r>
            <a:r>
              <a:rPr lang="ko-KR" altLang="en-US" dirty="0"/>
              <a:t> 풍경</a:t>
            </a:r>
            <a:endParaRPr lang="en-US" altLang="ko-KR" dirty="0"/>
          </a:p>
          <a:p>
            <a:pPr algn="just">
              <a:lnSpc>
                <a:spcPct val="150000"/>
              </a:lnSpc>
            </a:pPr>
            <a:r>
              <a:rPr lang="ko-KR" altLang="en-US" dirty="0" err="1"/>
              <a:t>마쓰리에는</a:t>
            </a:r>
            <a:r>
              <a:rPr lang="ko-KR" altLang="en-US" dirty="0"/>
              <a:t> </a:t>
            </a:r>
            <a:r>
              <a:rPr lang="ko-KR" altLang="en-US" dirty="0" err="1"/>
              <a:t>미코시가</a:t>
            </a:r>
            <a:r>
              <a:rPr lang="ko-KR" altLang="en-US" dirty="0"/>
              <a:t> 등장한다</a:t>
            </a:r>
            <a:r>
              <a:rPr lang="en-US" altLang="ko-KR" dirty="0"/>
              <a:t>. </a:t>
            </a:r>
            <a:r>
              <a:rPr lang="ko-KR" altLang="en-US" dirty="0" err="1"/>
              <a:t>유카타를</a:t>
            </a:r>
            <a:r>
              <a:rPr lang="ko-KR" altLang="en-US" dirty="0"/>
              <a:t> 입고 나가서 금붕어 낚기를 하거나</a:t>
            </a:r>
            <a:r>
              <a:rPr lang="en-US" altLang="ko-KR" dirty="0"/>
              <a:t>, </a:t>
            </a:r>
            <a:r>
              <a:rPr lang="ko-KR" altLang="en-US" dirty="0" err="1"/>
              <a:t>야타이에서</a:t>
            </a:r>
            <a:r>
              <a:rPr lang="ko-KR" altLang="en-US" dirty="0"/>
              <a:t> 음식을 </a:t>
            </a:r>
            <a:r>
              <a:rPr lang="ko-KR" altLang="en-US" dirty="0" err="1"/>
              <a:t>사먹고</a:t>
            </a:r>
            <a:r>
              <a:rPr lang="ko-KR" altLang="en-US" dirty="0"/>
              <a:t> 기념품을 사기도 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E8227C19-4DE9-4459-AB31-6D1EF7A13C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5521"/>
          <a:stretch/>
        </p:blipFill>
        <p:spPr>
          <a:xfrm>
            <a:off x="6084490" y="3053388"/>
            <a:ext cx="2880000" cy="2160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4BF5C64E-C5CA-4720-9D4F-BBFDE27FBD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179512" y="3052268"/>
            <a:ext cx="2880000" cy="2160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589955C6-65EE-43CD-97A3-088031E419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r="5834"/>
          <a:stretch/>
        </p:blipFill>
        <p:spPr>
          <a:xfrm>
            <a:off x="3132000" y="3052268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6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2"/>
                </a:solidFill>
              </a:rPr>
              <a:t>한국과 일본의 축제를 조사해 보자</a:t>
            </a:r>
            <a:r>
              <a:rPr lang="en-US" altLang="ko-KR" dirty="0">
                <a:solidFill>
                  <a:schemeClr val="accent2"/>
                </a:solidFill>
              </a:rPr>
              <a:t>.</a:t>
            </a:r>
            <a:endParaRPr lang="ko-KR" altLang="en-US" dirty="0">
              <a:solidFill>
                <a:schemeClr val="accent2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3" y="1545095"/>
            <a:ext cx="9090488" cy="499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132855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일본의 </a:t>
            </a:r>
            <a:r>
              <a:rPr lang="en-US" altLang="ko-KR" dirty="0"/>
              <a:t>3</a:t>
            </a:r>
            <a:r>
              <a:rPr lang="ko-KR" altLang="en-US" dirty="0"/>
              <a:t>대 </a:t>
            </a:r>
            <a:r>
              <a:rPr lang="ko-KR" altLang="en-US" dirty="0" err="1"/>
              <a:t>마쓰리는</a:t>
            </a:r>
            <a:r>
              <a:rPr lang="ko-KR" altLang="en-US" dirty="0"/>
              <a:t> </a:t>
            </a:r>
            <a:r>
              <a:rPr lang="ko-KR" altLang="en-US" dirty="0" err="1"/>
              <a:t>간다마쓰리</a:t>
            </a:r>
            <a:r>
              <a:rPr lang="en-US" altLang="ko-KR" dirty="0"/>
              <a:t>, </a:t>
            </a:r>
            <a:r>
              <a:rPr lang="ko-KR" altLang="en-US" dirty="0" err="1"/>
              <a:t>기온마쓰리</a:t>
            </a:r>
            <a:r>
              <a:rPr lang="en-US" altLang="ko-KR" dirty="0"/>
              <a:t>, </a:t>
            </a:r>
            <a:r>
              <a:rPr lang="ko-KR" altLang="en-US" dirty="0" err="1"/>
              <a:t>덴진마쓰리이다</a:t>
            </a:r>
            <a:r>
              <a:rPr lang="en-US" altLang="ko-KR" dirty="0"/>
              <a:t>.</a:t>
            </a:r>
            <a:r>
              <a:rPr lang="ja-JP" altLang="en-US" dirty="0"/>
              <a:t> </a:t>
            </a:r>
            <a:r>
              <a:rPr lang="en-US" altLang="ja-JP" dirty="0"/>
              <a:t>(      )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err="1"/>
              <a:t>유키마쓰리는</a:t>
            </a:r>
            <a:r>
              <a:rPr lang="ko-KR" altLang="en-US" dirty="0"/>
              <a:t> 매년 겨울 </a:t>
            </a:r>
            <a:r>
              <a:rPr lang="en-US" altLang="ko-KR" dirty="0"/>
              <a:t>2</a:t>
            </a:r>
            <a:r>
              <a:rPr lang="ko-KR" altLang="en-US" dirty="0"/>
              <a:t>월에 홋카이도의 삿포로에서 열린다</a:t>
            </a:r>
            <a:r>
              <a:rPr lang="en-US" altLang="ko-KR" dirty="0"/>
              <a:t>.</a:t>
            </a:r>
            <a:r>
              <a:rPr lang="ja-JP" altLang="en-US" dirty="0"/>
              <a:t> </a:t>
            </a:r>
            <a:r>
              <a:rPr lang="en-US" altLang="ja-JP" dirty="0"/>
              <a:t>(      )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4539515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일본의 </a:t>
            </a:r>
            <a:r>
              <a:rPr lang="ko-KR" altLang="en-US" dirty="0" err="1"/>
              <a:t>마쓰리에</a:t>
            </a:r>
            <a:r>
              <a:rPr lang="ko-KR" altLang="en-US" dirty="0"/>
              <a:t> 등장하는 가마를 </a:t>
            </a:r>
            <a:r>
              <a:rPr lang="en-US" altLang="ko-KR" dirty="0"/>
              <a:t>(     ) </a:t>
            </a:r>
            <a:r>
              <a:rPr lang="ko-KR" altLang="en-US" dirty="0"/>
              <a:t>라고 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374952" y="1761480"/>
            <a:ext cx="8445520" cy="1835636"/>
            <a:chOff x="374952" y="2025412"/>
            <a:chExt cx="8445520" cy="1835636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611560" y="2132856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2025412"/>
              <a:ext cx="740664" cy="502920"/>
            </a:xfrm>
            <a:prstGeom prst="rect">
              <a:avLst/>
            </a:prstGeom>
          </p:spPr>
        </p:pic>
      </p:grpSp>
      <p:grpSp>
        <p:nvGrpSpPr>
          <p:cNvPr id="7" name="그룹 6"/>
          <p:cNvGrpSpPr/>
          <p:nvPr/>
        </p:nvGrpSpPr>
        <p:grpSpPr>
          <a:xfrm>
            <a:off x="374952" y="4230405"/>
            <a:ext cx="8445520" cy="1862891"/>
            <a:chOff x="374952" y="4230405"/>
            <a:chExt cx="8445520" cy="1862891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611560" y="4365104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4230405"/>
              <a:ext cx="740664" cy="493776"/>
            </a:xfrm>
            <a:prstGeom prst="rect">
              <a:avLst/>
            </a:prstGeom>
          </p:spPr>
        </p:pic>
      </p:grpSp>
      <p:sp>
        <p:nvSpPr>
          <p:cNvPr id="10" name="직사각형 9"/>
          <p:cNvSpPr/>
          <p:nvPr/>
        </p:nvSpPr>
        <p:spPr>
          <a:xfrm>
            <a:off x="7812360" y="2137864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188168" y="520026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>
                <a:solidFill>
                  <a:srgbClr val="FF0000"/>
                </a:solidFill>
              </a:rPr>
              <a:t>미코시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7812360" y="2687406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6740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면세점 판매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1146263"/>
            <a:ext cx="8280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店員</a:t>
            </a:r>
            <a:r>
              <a:rPr lang="en-US" altLang="ja-JP" dirty="0"/>
              <a:t>	</a:t>
            </a:r>
            <a:r>
              <a:rPr lang="ja-JP" altLang="en-US" dirty="0"/>
              <a:t>いらっしゃいませ。何を おさがしですか。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客</a:t>
            </a:r>
            <a:r>
              <a:rPr lang="en-US" altLang="ja-JP" dirty="0"/>
              <a:t>	</a:t>
            </a:r>
            <a:r>
              <a:rPr lang="ja-JP" altLang="en-US" dirty="0"/>
              <a:t>あの、 香水は ありますか。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店員</a:t>
            </a:r>
            <a:r>
              <a:rPr lang="en-US" altLang="ja-JP" dirty="0"/>
              <a:t>	</a:t>
            </a:r>
            <a:r>
              <a:rPr lang="ja-JP" altLang="en-US" dirty="0"/>
              <a:t>はい、こちらです。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客</a:t>
            </a:r>
            <a:r>
              <a:rPr lang="en-US" altLang="ja-JP" dirty="0"/>
              <a:t>	</a:t>
            </a:r>
            <a:r>
              <a:rPr lang="ja-JP" altLang="en-US" dirty="0"/>
              <a:t>このごろ 人気が あるのは どれですか。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店員</a:t>
            </a:r>
            <a:r>
              <a:rPr lang="en-US" altLang="ja-JP" dirty="0"/>
              <a:t>	</a:t>
            </a:r>
            <a:r>
              <a:rPr lang="ja-JP" altLang="en-US" dirty="0"/>
              <a:t>人気が ある ものですね。こちらです。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客</a:t>
            </a:r>
            <a:r>
              <a:rPr lang="en-US" altLang="ja-JP" dirty="0"/>
              <a:t>	</a:t>
            </a:r>
            <a:r>
              <a:rPr lang="ja-JP" altLang="en-US" dirty="0"/>
              <a:t>どんな　香りですか。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店員</a:t>
            </a:r>
            <a:r>
              <a:rPr lang="en-US" altLang="ja-JP" dirty="0"/>
              <a:t>	</a:t>
            </a:r>
            <a:r>
              <a:rPr lang="ja-JP" altLang="en-US" dirty="0" smtClean="0"/>
              <a:t>さわ</a:t>
            </a:r>
            <a:r>
              <a:rPr lang="ja-JP" altLang="en-US" dirty="0"/>
              <a:t>やかで やわらかい 香です。いかがですか。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客</a:t>
            </a:r>
            <a:r>
              <a:rPr lang="en-US" altLang="ja-JP" dirty="0"/>
              <a:t>	</a:t>
            </a:r>
            <a:r>
              <a:rPr lang="ja-JP" altLang="en-US" dirty="0"/>
              <a:t>いいですね。じゃ、これに します。</a:t>
            </a:r>
            <a:endParaRPr lang="en-US" altLang="ja-JP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B5BF4A-DA57-469D-B2EA-A184E8730509}"/>
              </a:ext>
            </a:extLst>
          </p:cNvPr>
          <p:cNvSpPr txBox="1"/>
          <p:nvPr/>
        </p:nvSpPr>
        <p:spPr>
          <a:xfrm>
            <a:off x="3165305" y="1203751"/>
            <a:ext cx="576064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E0509BA-97D4-45D4-BA98-EE9F429BF65F}"/>
              </a:ext>
            </a:extLst>
          </p:cNvPr>
          <p:cNvSpPr txBox="1"/>
          <p:nvPr/>
        </p:nvSpPr>
        <p:spPr>
          <a:xfrm>
            <a:off x="2101956" y="1749795"/>
            <a:ext cx="82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こう　すい</a:t>
            </a:r>
            <a:endParaRPr lang="ko-KR" altLang="en-US" sz="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6259993-A9CF-4A4E-9F34-FF04317C4036}"/>
              </a:ext>
            </a:extLst>
          </p:cNvPr>
          <p:cNvSpPr txBox="1"/>
          <p:nvPr/>
        </p:nvSpPr>
        <p:spPr>
          <a:xfrm>
            <a:off x="2293688" y="2846960"/>
            <a:ext cx="82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にん　き</a:t>
            </a:r>
            <a:endParaRPr lang="ko-KR" altLang="en-US" sz="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54BAFC3-FFF9-4EFE-ADFF-0F41076EDC6F}"/>
              </a:ext>
            </a:extLst>
          </p:cNvPr>
          <p:cNvSpPr txBox="1"/>
          <p:nvPr/>
        </p:nvSpPr>
        <p:spPr>
          <a:xfrm>
            <a:off x="1411738" y="3392424"/>
            <a:ext cx="82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にん　き</a:t>
            </a:r>
            <a:endParaRPr lang="ko-KR" altLang="en-US" sz="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380735C-FE76-4D7E-9E74-7856519D9A73}"/>
              </a:ext>
            </a:extLst>
          </p:cNvPr>
          <p:cNvSpPr txBox="1"/>
          <p:nvPr/>
        </p:nvSpPr>
        <p:spPr>
          <a:xfrm>
            <a:off x="2190293" y="3940372"/>
            <a:ext cx="82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かお</a:t>
            </a:r>
            <a:endParaRPr lang="ko-KR" altLang="en-US" sz="800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35979ED9-377B-4CF6-8077-582C31920B1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14" y="5028567"/>
            <a:ext cx="3608572" cy="17909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6ECFFE-FCB3-40A8-BF79-1EC056C116CA}"/>
              </a:ext>
            </a:extLst>
          </p:cNvPr>
          <p:cNvSpPr txBox="1"/>
          <p:nvPr/>
        </p:nvSpPr>
        <p:spPr>
          <a:xfrm>
            <a:off x="3553002" y="4486099"/>
            <a:ext cx="827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かお</a:t>
            </a:r>
            <a:endParaRPr lang="ko-KR" altLang="en-US" sz="800" dirty="0"/>
          </a:p>
        </p:txBody>
      </p: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45498" y="786263"/>
            <a:ext cx="360000" cy="360000"/>
          </a:xfrm>
          <a:prstGeom prst="rect">
            <a:avLst/>
          </a:prstGeom>
        </p:spPr>
      </p:pic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504" y="1355482"/>
            <a:ext cx="360000" cy="360000"/>
          </a:xfrm>
          <a:prstGeom prst="rect">
            <a:avLst/>
          </a:prstGeom>
        </p:spPr>
      </p:pic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504" y="1888296"/>
            <a:ext cx="360000" cy="360000"/>
          </a:xfrm>
          <a:prstGeom prst="rect">
            <a:avLst/>
          </a:prstGeom>
        </p:spPr>
      </p:pic>
      <p:pic>
        <p:nvPicPr>
          <p:cNvPr id="8" name="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7504" y="2449183"/>
            <a:ext cx="360000" cy="360000"/>
          </a:xfrm>
          <a:prstGeom prst="rect">
            <a:avLst/>
          </a:prstGeom>
        </p:spPr>
      </p:pic>
      <p:pic>
        <p:nvPicPr>
          <p:cNvPr id="11" name="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504" y="2990333"/>
            <a:ext cx="360000" cy="360000"/>
          </a:xfrm>
          <a:prstGeom prst="rect">
            <a:avLst/>
          </a:prstGeom>
        </p:spPr>
      </p:pic>
      <p:pic>
        <p:nvPicPr>
          <p:cNvPr id="13" name="5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504" y="3513777"/>
            <a:ext cx="360000" cy="360000"/>
          </a:xfrm>
          <a:prstGeom prst="rect">
            <a:avLst/>
          </a:prstGeom>
        </p:spPr>
      </p:pic>
      <p:pic>
        <p:nvPicPr>
          <p:cNvPr id="15" name="6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504" y="4078977"/>
            <a:ext cx="360000" cy="360000"/>
          </a:xfrm>
          <a:prstGeom prst="rect">
            <a:avLst/>
          </a:prstGeom>
        </p:spPr>
      </p:pic>
      <p:pic>
        <p:nvPicPr>
          <p:cNvPr id="18" name="7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504" y="4627258"/>
            <a:ext cx="360000" cy="360000"/>
          </a:xfrm>
          <a:prstGeom prst="rect">
            <a:avLst/>
          </a:prstGeom>
        </p:spPr>
      </p:pic>
      <p:pic>
        <p:nvPicPr>
          <p:cNvPr id="19" name="8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504" y="519169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2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5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7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8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96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5536" y="1198671"/>
            <a:ext cx="74168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香</a:t>
            </a:r>
            <a:r>
              <a:rPr lang="ja-JP" altLang="en-US" dirty="0" smtClean="0"/>
              <a:t>水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このごろ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人気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香り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さわやかだ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やわらかい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いかがですか</a:t>
            </a:r>
            <a:endParaRPr lang="en-US" altLang="ja-JP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2411760" y="1198670"/>
            <a:ext cx="30243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향수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요즈음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인기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향기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상쾌하다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부드럽다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어떠십니까</a:t>
            </a:r>
            <a:r>
              <a:rPr lang="en-US" altLang="ko-KR" dirty="0" smtClean="0"/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9698" y="1065070"/>
            <a:ext cx="610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こうすい</a:t>
            </a:r>
            <a:endParaRPr lang="ko-KR" altLang="en-US" sz="800" dirty="0"/>
          </a:p>
        </p:txBody>
      </p:sp>
      <p:sp>
        <p:nvSpPr>
          <p:cNvPr id="31" name="TextBox 30"/>
          <p:cNvSpPr txBox="1"/>
          <p:nvPr/>
        </p:nvSpPr>
        <p:spPr>
          <a:xfrm>
            <a:off x="703820" y="2176430"/>
            <a:ext cx="610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にん　き</a:t>
            </a:r>
            <a:endParaRPr lang="ko-KR" altLang="en-US" sz="800" dirty="0"/>
          </a:p>
        </p:txBody>
      </p:sp>
      <p:sp>
        <p:nvSpPr>
          <p:cNvPr id="32" name="TextBox 31"/>
          <p:cNvSpPr txBox="1"/>
          <p:nvPr/>
        </p:nvSpPr>
        <p:spPr>
          <a:xfrm>
            <a:off x="686568" y="2708920"/>
            <a:ext cx="610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かお</a:t>
            </a:r>
            <a:endParaRPr lang="ko-KR" altLang="en-US" sz="800" dirty="0"/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748" y="1211411"/>
            <a:ext cx="360000" cy="360000"/>
          </a:xfrm>
          <a:prstGeom prst="rect">
            <a:avLst/>
          </a:prstGeom>
        </p:spPr>
      </p:pic>
      <p:pic>
        <p:nvPicPr>
          <p:cNvPr id="4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748" y="1759301"/>
            <a:ext cx="360000" cy="360000"/>
          </a:xfrm>
          <a:prstGeom prst="rect">
            <a:avLst/>
          </a:prstGeom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748" y="2304206"/>
            <a:ext cx="360000" cy="360000"/>
          </a:xfrm>
          <a:prstGeom prst="rect">
            <a:avLst/>
          </a:prstGeom>
        </p:spPr>
      </p:pic>
      <p:pic>
        <p:nvPicPr>
          <p:cNvPr id="6" name="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748" y="2866887"/>
            <a:ext cx="360000" cy="360000"/>
          </a:xfrm>
          <a:prstGeom prst="rect">
            <a:avLst/>
          </a:prstGeom>
        </p:spPr>
      </p:pic>
      <p:pic>
        <p:nvPicPr>
          <p:cNvPr id="7" name="5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748" y="3420374"/>
            <a:ext cx="360000" cy="360000"/>
          </a:xfrm>
          <a:prstGeom prst="rect">
            <a:avLst/>
          </a:prstGeom>
        </p:spPr>
      </p:pic>
      <p:pic>
        <p:nvPicPr>
          <p:cNvPr id="8" name="6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748" y="3955633"/>
            <a:ext cx="360000" cy="360000"/>
          </a:xfrm>
          <a:prstGeom prst="rect">
            <a:avLst/>
          </a:prstGeom>
        </p:spPr>
      </p:pic>
      <p:pic>
        <p:nvPicPr>
          <p:cNvPr id="9" name="7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748" y="450353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0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C8B6836A-ACB0-4294-9AED-684A5DE39F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 b="6221"/>
          <a:stretch/>
        </p:blipFill>
        <p:spPr>
          <a:xfrm>
            <a:off x="819741" y="4365104"/>
            <a:ext cx="2160000" cy="1620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1F3AA939-443F-4065-A96A-38C19456F3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4" b="28624"/>
          <a:stretch/>
        </p:blipFill>
        <p:spPr>
          <a:xfrm>
            <a:off x="819741" y="1844823"/>
            <a:ext cx="2160000" cy="1620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/>
              <a:t>다음 단어를 그림과 연결하고 보기와 같이 묻고 대답해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29" name="Picture 2" descr="C:\Users\Administrator\Desktop\캡처.JPG">
            <a:extLst>
              <a:ext uri="{FF2B5EF4-FFF2-40B4-BE49-F238E27FC236}">
                <a16:creationId xmlns:a16="http://schemas.microsoft.com/office/drawing/2014/main" xmlns="" id="{5FEF7E0B-6ABE-4EA0-82D0-8A274DFF2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21268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8AFF12-7BB9-494B-A8A1-1D59FEC1C08C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こうすい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7BD5868-80E8-4D5C-AD41-93E6B24D70EC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めざましどけい</a:t>
            </a:r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6924075-1732-42E5-B5C2-6CAA3B99D972}"/>
              </a:ext>
            </a:extLst>
          </p:cNvPr>
          <p:cNvSpPr txBox="1"/>
          <p:nvPr/>
        </p:nvSpPr>
        <p:spPr>
          <a:xfrm>
            <a:off x="3587422" y="1777660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いらっしゃいませ。何を　おさがしですか。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/>
              <a:t>あのう、</a:t>
            </a:r>
            <a:r>
              <a:rPr lang="ja-JP" altLang="en-US" dirty="0">
                <a:solidFill>
                  <a:schemeClr val="accent3"/>
                </a:solidFill>
              </a:rPr>
              <a:t>こうすい</a:t>
            </a:r>
            <a:r>
              <a:rPr lang="ja-JP" altLang="en-US" dirty="0"/>
              <a:t>は　ありますか。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こちらです。</a:t>
            </a:r>
            <a:endParaRPr lang="en-US" altLang="ja-JP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C769FC7-4E52-4EBB-8ADB-6653EC0CE90C}"/>
              </a:ext>
            </a:extLst>
          </p:cNvPr>
          <p:cNvSpPr txBox="1"/>
          <p:nvPr/>
        </p:nvSpPr>
        <p:spPr>
          <a:xfrm>
            <a:off x="3599772" y="4346904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いらっしゃいませ。何を　おさがしですか。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/>
              <a:t>あのう、</a:t>
            </a:r>
            <a:r>
              <a:rPr lang="ja-JP" altLang="en-US" dirty="0">
                <a:solidFill>
                  <a:schemeClr val="accent3"/>
                </a:solidFill>
              </a:rPr>
              <a:t>めざましどけい</a:t>
            </a:r>
            <a:r>
              <a:rPr lang="ja-JP" altLang="en-US" dirty="0"/>
              <a:t>は　ありますか。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こちらです。</a:t>
            </a:r>
            <a:endParaRPr lang="en-US" altLang="ja-JP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0B4D3A1-B0BA-401B-BA80-20547A6B7D04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0F46480-C8AE-497C-924E-A7289D963CD5}"/>
              </a:ext>
            </a:extLst>
          </p:cNvPr>
          <p:cNvSpPr txBox="1"/>
          <p:nvPr/>
        </p:nvSpPr>
        <p:spPr>
          <a:xfrm>
            <a:off x="5726269" y="1830048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78EB73C-2F5F-4584-97E1-871E7AD89081}"/>
              </a:ext>
            </a:extLst>
          </p:cNvPr>
          <p:cNvSpPr txBox="1"/>
          <p:nvPr/>
        </p:nvSpPr>
        <p:spPr>
          <a:xfrm>
            <a:off x="5749377" y="4400964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pic>
        <p:nvPicPr>
          <p:cNvPr id="2" name="보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1989" y="1505324"/>
            <a:ext cx="360000" cy="360000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7584" y="399577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4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20F6048D-0FFE-4C9D-9B05-65773B4AE8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8" b="4708"/>
          <a:stretch/>
        </p:blipFill>
        <p:spPr>
          <a:xfrm>
            <a:off x="792959" y="4400964"/>
            <a:ext cx="2160000" cy="1620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1D428955-3B39-48CB-AC8F-701D67704E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844821" y="1828722"/>
            <a:ext cx="2160000" cy="162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665084-FFEB-41D0-AF76-B3EE6542DC73}"/>
              </a:ext>
            </a:extLst>
          </p:cNvPr>
          <p:cNvSpPr txBox="1"/>
          <p:nvPr/>
        </p:nvSpPr>
        <p:spPr>
          <a:xfrm>
            <a:off x="215396" y="346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かばん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0E5CB1F-29D0-4283-96E4-365891DDDF79}"/>
              </a:ext>
            </a:extLst>
          </p:cNvPr>
          <p:cNvSpPr txBox="1"/>
          <p:nvPr/>
        </p:nvSpPr>
        <p:spPr>
          <a:xfrm>
            <a:off x="215396" y="598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かんこくの　のり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9A91C51-FB0E-4449-8271-76F9BA28C3A6}"/>
              </a:ext>
            </a:extLst>
          </p:cNvPr>
          <p:cNvSpPr txBox="1"/>
          <p:nvPr/>
        </p:nvSpPr>
        <p:spPr>
          <a:xfrm>
            <a:off x="819741" y="399577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9DD678B-40D7-4499-A27E-74EA3EF8DCCE}"/>
              </a:ext>
            </a:extLst>
          </p:cNvPr>
          <p:cNvSpPr txBox="1"/>
          <p:nvPr/>
        </p:nvSpPr>
        <p:spPr>
          <a:xfrm>
            <a:off x="827584" y="1475492"/>
            <a:ext cx="11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FB8C2F6-C243-4572-9301-E579BBBE4D86}"/>
              </a:ext>
            </a:extLst>
          </p:cNvPr>
          <p:cNvSpPr txBox="1"/>
          <p:nvPr/>
        </p:nvSpPr>
        <p:spPr>
          <a:xfrm>
            <a:off x="3587422" y="1777660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いらっしゃいませ。何を　おさがしですか。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/>
              <a:t>あのう、</a:t>
            </a:r>
            <a:r>
              <a:rPr lang="ja-JP" altLang="en-US" dirty="0">
                <a:solidFill>
                  <a:schemeClr val="accent3"/>
                </a:solidFill>
              </a:rPr>
              <a:t>かばん</a:t>
            </a:r>
            <a:r>
              <a:rPr lang="ja-JP" altLang="en-US" dirty="0"/>
              <a:t>は　ありますか。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こちらです。</a:t>
            </a:r>
            <a:endParaRPr lang="en-US" altLang="ja-JP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91EA600-E2F3-4A05-A642-DD701728493D}"/>
              </a:ext>
            </a:extLst>
          </p:cNvPr>
          <p:cNvSpPr txBox="1"/>
          <p:nvPr/>
        </p:nvSpPr>
        <p:spPr>
          <a:xfrm>
            <a:off x="3599772" y="4346904"/>
            <a:ext cx="5040560" cy="1664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いらっしゃいませ。何を　おさがしですか。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altLang="ko-KR" dirty="0"/>
              <a:t> :</a:t>
            </a:r>
            <a:r>
              <a:rPr lang="ko-KR" altLang="en-US" dirty="0"/>
              <a:t> </a:t>
            </a:r>
            <a:r>
              <a:rPr lang="ja-JP" altLang="en-US" dirty="0"/>
              <a:t>あのう、</a:t>
            </a:r>
            <a:r>
              <a:rPr lang="ja-JP" altLang="en-US" dirty="0">
                <a:solidFill>
                  <a:schemeClr val="accent3"/>
                </a:solidFill>
              </a:rPr>
              <a:t>かんこくの　のり</a:t>
            </a:r>
            <a:r>
              <a:rPr lang="ja-JP" altLang="en-US" dirty="0"/>
              <a:t>は　ありますか。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ja-JP" altLang="en-US" dirty="0"/>
              <a:t>こちらです。</a:t>
            </a:r>
            <a:endParaRPr lang="en-US" altLang="ja-JP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2075A17-0C3F-4E77-ABA8-91603B44E05C}"/>
              </a:ext>
            </a:extLst>
          </p:cNvPr>
          <p:cNvSpPr txBox="1"/>
          <p:nvPr/>
        </p:nvSpPr>
        <p:spPr>
          <a:xfrm>
            <a:off x="5726269" y="1830048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6AC97BE-0F37-4411-9410-AE44A3B45B31}"/>
              </a:ext>
            </a:extLst>
          </p:cNvPr>
          <p:cNvSpPr txBox="1"/>
          <p:nvPr/>
        </p:nvSpPr>
        <p:spPr>
          <a:xfrm>
            <a:off x="5749377" y="4400964"/>
            <a:ext cx="12509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なに</a:t>
            </a:r>
            <a:endParaRPr lang="ko-KR" altLang="en-US" sz="800" dirty="0"/>
          </a:p>
        </p:txBody>
      </p:sp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7714" y="1476481"/>
            <a:ext cx="360000" cy="360000"/>
          </a:xfrm>
          <a:prstGeom prst="rect">
            <a:avLst/>
          </a:prstGeom>
        </p:spPr>
      </p:pic>
      <p:pic>
        <p:nvPicPr>
          <p:cNvPr id="4" name="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7714" y="399577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0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07504" y="76470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2. </a:t>
            </a:r>
            <a:r>
              <a:rPr lang="ko-KR" altLang="en-US" dirty="0"/>
              <a:t>잘 듣고 보기와 같이 대답해 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17" name="Picture 2" descr="C:\Users\Administrator\Desktop\캡처.JPG">
            <a:extLst>
              <a:ext uri="{FF2B5EF4-FFF2-40B4-BE49-F238E27FC236}">
                <a16:creationId xmlns:a16="http://schemas.microsoft.com/office/drawing/2014/main" xmlns="" id="{F9634BF1-4925-48F8-B718-F0F9CB10B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21268"/>
            <a:ext cx="720000" cy="3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8E585E1-E108-4BA5-A7B4-B19ED2A09FAE}"/>
              </a:ext>
            </a:extLst>
          </p:cNvPr>
          <p:cNvSpPr txBox="1"/>
          <p:nvPr/>
        </p:nvSpPr>
        <p:spPr>
          <a:xfrm>
            <a:off x="827584" y="1849381"/>
            <a:ext cx="6696744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さわやかだ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ja-JP" altLang="en-US" dirty="0"/>
              <a:t>やわらかい</a:t>
            </a:r>
            <a:r>
              <a:rPr lang="en-US" altLang="ko-KR" dirty="0"/>
              <a:t> /</a:t>
            </a:r>
            <a:r>
              <a:rPr lang="ko-KR" altLang="en-US" dirty="0"/>
              <a:t> </a:t>
            </a:r>
            <a:r>
              <a:rPr lang="ja-JP" altLang="en-US" dirty="0"/>
              <a:t>もの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/>
              <a:t>→</a:t>
            </a:r>
            <a:r>
              <a:rPr lang="ja-JP" altLang="en-US" dirty="0"/>
              <a:t>　さわやかで　やわらかい　ものです。</a:t>
            </a:r>
            <a:endParaRPr lang="en-US" altLang="ko-KR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DFFF14DF-F625-45D9-B9C5-2B981D0C67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20" y="4149080"/>
            <a:ext cx="1440000" cy="2160000"/>
          </a:xfrm>
          <a:prstGeom prst="rect">
            <a:avLst/>
          </a:prstGeom>
        </p:spPr>
      </p:pic>
      <p:pic>
        <p:nvPicPr>
          <p:cNvPr id="2" name="보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5696" y="150532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9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1454</Words>
  <Application>Microsoft Office PowerPoint</Application>
  <PresentationFormat>화면 슬라이드 쇼(4:3)</PresentationFormat>
  <Paragraphs>492</Paragraphs>
  <Slides>42</Slides>
  <Notes>0</Notes>
  <HiddenSlides>0</HiddenSlides>
  <MMClips>73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42</vt:i4>
      </vt:variant>
    </vt:vector>
  </HeadingPairs>
  <TitlesOfParts>
    <vt:vector size="43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183</cp:revision>
  <dcterms:created xsi:type="dcterms:W3CDTF">2017-12-15T08:28:39Z</dcterms:created>
  <dcterms:modified xsi:type="dcterms:W3CDTF">2018-02-07T07:42:42Z</dcterms:modified>
</cp:coreProperties>
</file>