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4" r:id="rId4"/>
    <p:sldId id="315" r:id="rId5"/>
    <p:sldId id="258" r:id="rId6"/>
    <p:sldId id="259" r:id="rId7"/>
    <p:sldId id="324" r:id="rId8"/>
    <p:sldId id="260" r:id="rId9"/>
    <p:sldId id="261" r:id="rId10"/>
    <p:sldId id="316" r:id="rId11"/>
    <p:sldId id="317" r:id="rId12"/>
    <p:sldId id="263" r:id="rId13"/>
    <p:sldId id="325" r:id="rId14"/>
    <p:sldId id="264" r:id="rId15"/>
    <p:sldId id="307" r:id="rId16"/>
    <p:sldId id="298" r:id="rId17"/>
    <p:sldId id="299" r:id="rId18"/>
    <p:sldId id="268" r:id="rId19"/>
    <p:sldId id="326" r:id="rId20"/>
    <p:sldId id="271" r:id="rId21"/>
    <p:sldId id="301" r:id="rId22"/>
    <p:sldId id="303" r:id="rId23"/>
    <p:sldId id="274" r:id="rId24"/>
    <p:sldId id="275" r:id="rId25"/>
    <p:sldId id="276" r:id="rId26"/>
    <p:sldId id="277" r:id="rId27"/>
    <p:sldId id="278" r:id="rId28"/>
    <p:sldId id="280" r:id="rId29"/>
    <p:sldId id="309" r:id="rId30"/>
    <p:sldId id="318" r:id="rId31"/>
    <p:sldId id="284" r:id="rId32"/>
    <p:sldId id="319" r:id="rId33"/>
    <p:sldId id="285" r:id="rId34"/>
    <p:sldId id="320" r:id="rId35"/>
    <p:sldId id="321" r:id="rId36"/>
    <p:sldId id="288" r:id="rId37"/>
    <p:sldId id="322" r:id="rId38"/>
    <p:sldId id="289" r:id="rId39"/>
    <p:sldId id="311" r:id="rId40"/>
    <p:sldId id="312" r:id="rId41"/>
    <p:sldId id="313" r:id="rId42"/>
    <p:sldId id="323" r:id="rId43"/>
    <p:sldId id="293" r:id="rId44"/>
    <p:sldId id="294" r:id="rId4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96"/>
    <a:srgbClr val="FFFFCC"/>
    <a:srgbClr val="DB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9529" cy="12246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29" y="0"/>
            <a:ext cx="6384470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27.mp3"/><Relationship Id="rId7" Type="http://schemas.openxmlformats.org/officeDocument/2006/relationships/image" Target="../media/image35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7.mp3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9.mp3"/><Relationship Id="rId7" Type="http://schemas.openxmlformats.org/officeDocument/2006/relationships/image" Target="../media/image37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9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mp3"/><Relationship Id="rId13" Type="http://schemas.microsoft.com/office/2007/relationships/media" Target="../media/media36.mp3"/><Relationship Id="rId18" Type="http://schemas.openxmlformats.org/officeDocument/2006/relationships/audio" Target="../media/media38.mp3"/><Relationship Id="rId3" Type="http://schemas.microsoft.com/office/2007/relationships/media" Target="../media/media31.mp3"/><Relationship Id="rId21" Type="http://schemas.openxmlformats.org/officeDocument/2006/relationships/image" Target="../media/image26.png"/><Relationship Id="rId7" Type="http://schemas.microsoft.com/office/2007/relationships/media" Target="../media/media33.mp3"/><Relationship Id="rId12" Type="http://schemas.openxmlformats.org/officeDocument/2006/relationships/audio" Target="../media/media35.mp3"/><Relationship Id="rId17" Type="http://schemas.microsoft.com/office/2007/relationships/media" Target="../media/media38.mp3"/><Relationship Id="rId2" Type="http://schemas.openxmlformats.org/officeDocument/2006/relationships/audio" Target="../media/media30.mp3"/><Relationship Id="rId16" Type="http://schemas.openxmlformats.org/officeDocument/2006/relationships/audio" Target="../media/media37.mp3"/><Relationship Id="rId20" Type="http://schemas.openxmlformats.org/officeDocument/2006/relationships/image" Target="../media/image38.JPG"/><Relationship Id="rId1" Type="http://schemas.microsoft.com/office/2007/relationships/media" Target="../media/media30.mp3"/><Relationship Id="rId6" Type="http://schemas.openxmlformats.org/officeDocument/2006/relationships/audio" Target="../media/media32.mp3"/><Relationship Id="rId11" Type="http://schemas.microsoft.com/office/2007/relationships/media" Target="../media/media35.mp3"/><Relationship Id="rId5" Type="http://schemas.microsoft.com/office/2007/relationships/media" Target="../media/media32.mp3"/><Relationship Id="rId15" Type="http://schemas.microsoft.com/office/2007/relationships/media" Target="../media/media37.mp3"/><Relationship Id="rId10" Type="http://schemas.openxmlformats.org/officeDocument/2006/relationships/audio" Target="../media/media34.mp3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31.mp3"/><Relationship Id="rId9" Type="http://schemas.microsoft.com/office/2007/relationships/media" Target="../media/media34.mp3"/><Relationship Id="rId14" Type="http://schemas.openxmlformats.org/officeDocument/2006/relationships/audio" Target="../media/media36.mp3"/><Relationship Id="rId2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p3"/><Relationship Id="rId13" Type="http://schemas.microsoft.com/office/2007/relationships/media" Target="../media/media45.mp3"/><Relationship Id="rId18" Type="http://schemas.openxmlformats.org/officeDocument/2006/relationships/image" Target="../media/image27.png"/><Relationship Id="rId3" Type="http://schemas.microsoft.com/office/2007/relationships/media" Target="../media/media40.mp3"/><Relationship Id="rId7" Type="http://schemas.microsoft.com/office/2007/relationships/media" Target="../media/media42.mp3"/><Relationship Id="rId12" Type="http://schemas.openxmlformats.org/officeDocument/2006/relationships/audio" Target="../media/media44.mp3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39.mp3"/><Relationship Id="rId16" Type="http://schemas.openxmlformats.org/officeDocument/2006/relationships/audio" Target="../media/media46.mp3"/><Relationship Id="rId1" Type="http://schemas.microsoft.com/office/2007/relationships/media" Target="../media/media39.mp3"/><Relationship Id="rId6" Type="http://schemas.openxmlformats.org/officeDocument/2006/relationships/audio" Target="../media/media41.mp3"/><Relationship Id="rId11" Type="http://schemas.microsoft.com/office/2007/relationships/media" Target="../media/media44.mp3"/><Relationship Id="rId5" Type="http://schemas.microsoft.com/office/2007/relationships/media" Target="../media/media41.mp3"/><Relationship Id="rId15" Type="http://schemas.microsoft.com/office/2007/relationships/media" Target="../media/media46.mp3"/><Relationship Id="rId10" Type="http://schemas.openxmlformats.org/officeDocument/2006/relationships/audio" Target="../media/media43.mp3"/><Relationship Id="rId4" Type="http://schemas.openxmlformats.org/officeDocument/2006/relationships/audio" Target="../media/media40.mp3"/><Relationship Id="rId9" Type="http://schemas.microsoft.com/office/2007/relationships/media" Target="../media/media43.mp3"/><Relationship Id="rId14" Type="http://schemas.openxmlformats.org/officeDocument/2006/relationships/audio" Target="../media/media45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48.mp3"/><Relationship Id="rId7" Type="http://schemas.openxmlformats.org/officeDocument/2006/relationships/image" Target="../media/image40.jpe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8.mp3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0.mp3"/><Relationship Id="rId7" Type="http://schemas.openxmlformats.org/officeDocument/2006/relationships/image" Target="../media/image42.jpe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0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52.mp3"/><Relationship Id="rId7" Type="http://schemas.openxmlformats.org/officeDocument/2006/relationships/image" Target="../media/image44.JP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43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6.jpeg"/><Relationship Id="rId4" Type="http://schemas.openxmlformats.org/officeDocument/2006/relationships/audio" Target="../media/media52.mp3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4.mp3"/><Relationship Id="rId7" Type="http://schemas.openxmlformats.org/officeDocument/2006/relationships/image" Target="../media/image48.jpe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4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8.mp3"/><Relationship Id="rId13" Type="http://schemas.microsoft.com/office/2007/relationships/media" Target="../media/media61.mp3"/><Relationship Id="rId18" Type="http://schemas.openxmlformats.org/officeDocument/2006/relationships/image" Target="../media/image27.png"/><Relationship Id="rId3" Type="http://schemas.microsoft.com/office/2007/relationships/media" Target="../media/media56.mp3"/><Relationship Id="rId7" Type="http://schemas.microsoft.com/office/2007/relationships/media" Target="../media/media58.mp3"/><Relationship Id="rId12" Type="http://schemas.openxmlformats.org/officeDocument/2006/relationships/audio" Target="../media/media60.mp3"/><Relationship Id="rId17" Type="http://schemas.openxmlformats.org/officeDocument/2006/relationships/image" Target="../media/image26.png"/><Relationship Id="rId2" Type="http://schemas.openxmlformats.org/officeDocument/2006/relationships/audio" Target="../media/media55.mp3"/><Relationship Id="rId16" Type="http://schemas.openxmlformats.org/officeDocument/2006/relationships/image" Target="../media/image49.jpeg"/><Relationship Id="rId1" Type="http://schemas.microsoft.com/office/2007/relationships/media" Target="../media/media55.mp3"/><Relationship Id="rId6" Type="http://schemas.openxmlformats.org/officeDocument/2006/relationships/audio" Target="../media/media57.mp3"/><Relationship Id="rId11" Type="http://schemas.microsoft.com/office/2007/relationships/media" Target="../media/media60.mp3"/><Relationship Id="rId5" Type="http://schemas.microsoft.com/office/2007/relationships/media" Target="../media/media57.mp3"/><Relationship Id="rId15" Type="http://schemas.openxmlformats.org/officeDocument/2006/relationships/slideLayout" Target="../slideLayouts/slideLayout5.xml"/><Relationship Id="rId10" Type="http://schemas.openxmlformats.org/officeDocument/2006/relationships/audio" Target="../media/media59.mp3"/><Relationship Id="rId4" Type="http://schemas.openxmlformats.org/officeDocument/2006/relationships/audio" Target="../media/media56.mp3"/><Relationship Id="rId9" Type="http://schemas.microsoft.com/office/2007/relationships/media" Target="../media/media59.mp3"/><Relationship Id="rId14" Type="http://schemas.openxmlformats.org/officeDocument/2006/relationships/audio" Target="../media/media61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13" Type="http://schemas.openxmlformats.org/officeDocument/2006/relationships/slideLayout" Target="../slideLayouts/slideLayout5.xml"/><Relationship Id="rId3" Type="http://schemas.microsoft.com/office/2007/relationships/media" Target="../media/media63.mp3"/><Relationship Id="rId7" Type="http://schemas.microsoft.com/office/2007/relationships/media" Target="../media/media65.mp3"/><Relationship Id="rId12" Type="http://schemas.openxmlformats.org/officeDocument/2006/relationships/audio" Target="../media/media67.mp3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11" Type="http://schemas.microsoft.com/office/2007/relationships/media" Target="../media/media67.mp3"/><Relationship Id="rId5" Type="http://schemas.microsoft.com/office/2007/relationships/media" Target="../media/media64.mp3"/><Relationship Id="rId10" Type="http://schemas.openxmlformats.org/officeDocument/2006/relationships/audio" Target="../media/media66.mp3"/><Relationship Id="rId4" Type="http://schemas.openxmlformats.org/officeDocument/2006/relationships/audio" Target="../media/media63.mp3"/><Relationship Id="rId9" Type="http://schemas.microsoft.com/office/2007/relationships/media" Target="../media/media66.mp3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27.png"/><Relationship Id="rId5" Type="http://schemas.openxmlformats.org/officeDocument/2006/relationships/image" Target="../media/image50.JP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media" Target="../media/media70.mp3"/><Relationship Id="rId7" Type="http://schemas.openxmlformats.org/officeDocument/2006/relationships/image" Target="../media/image31.jpe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6.png"/><Relationship Id="rId4" Type="http://schemas.openxmlformats.org/officeDocument/2006/relationships/audio" Target="../media/media70.mp3"/><Relationship Id="rId9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1.jpeg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5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26" Type="http://schemas.openxmlformats.org/officeDocument/2006/relationships/audio" Target="../media/media22.mp3"/><Relationship Id="rId3" Type="http://schemas.microsoft.com/office/2007/relationships/media" Target="../media/media11.mp3"/><Relationship Id="rId21" Type="http://schemas.microsoft.com/office/2007/relationships/media" Target="../media/media20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5" Type="http://schemas.microsoft.com/office/2007/relationships/media" Target="../media/media22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audio" Target="../media/media19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24" Type="http://schemas.openxmlformats.org/officeDocument/2006/relationships/audio" Target="../media/media21.mp3"/><Relationship Id="rId5" Type="http://schemas.microsoft.com/office/2007/relationships/media" Target="../media/media12.mp3"/><Relationship Id="rId15" Type="http://schemas.microsoft.com/office/2007/relationships/media" Target="../media/media17.mp3"/><Relationship Id="rId23" Type="http://schemas.microsoft.com/office/2007/relationships/media" Target="../media/media21.mp3"/><Relationship Id="rId28" Type="http://schemas.openxmlformats.org/officeDocument/2006/relationships/image" Target="../media/image27.png"/><Relationship Id="rId10" Type="http://schemas.openxmlformats.org/officeDocument/2006/relationships/audio" Target="../media/media14.mp3"/><Relationship Id="rId19" Type="http://schemas.microsoft.com/office/2007/relationships/media" Target="../media/media19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audio" Target="../media/media20.mp3"/><Relationship Id="rId27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6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25.mp3"/><Relationship Id="rId7" Type="http://schemas.openxmlformats.org/officeDocument/2006/relationships/image" Target="../media/image31.jpe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6.png"/><Relationship Id="rId4" Type="http://schemas.openxmlformats.org/officeDocument/2006/relationships/audio" Target="../media/media25.mp3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707904" y="836712"/>
            <a:ext cx="5184576" cy="51845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83968" y="296652"/>
            <a:ext cx="1080120" cy="10801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chemeClr val="tx2"/>
                </a:solidFill>
                <a:latin typeface="휴먼둥근헤드라인" pitchFamily="18" charset="-127"/>
                <a:ea typeface="휴먼둥근헤드라인" pitchFamily="18" charset="-127"/>
              </a:rPr>
              <a:t>5</a:t>
            </a:r>
            <a:endParaRPr lang="ko-KR" altLang="en-US" dirty="0">
              <a:solidFill>
                <a:schemeClr val="tx2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55679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울릉도M" pitchFamily="18" charset="-127"/>
                <a:ea typeface="HY울릉도M" pitchFamily="18" charset="-127"/>
              </a:rPr>
              <a:t>호텔 업무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49685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단원 목표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체크인 업무에 필요한 대화를 익히고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레스토랑에서 메뉴를 선택하고 주문할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호텔에 대한 기초 업무를 이해하고 실무에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학습 내용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예약 등록 업무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레스토랑 안내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고객 고충 처리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59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96A47A2-006D-44C9-8904-BE77CA38CF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-7504" r="4845" b="7504"/>
          <a:stretch/>
        </p:blipFill>
        <p:spPr>
          <a:xfrm>
            <a:off x="891989" y="4365104"/>
            <a:ext cx="2160000" cy="1620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0F1B877-0CAB-4D88-AD4E-556E819E61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호실을 넣어 말해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B36C39-840F-4784-AE3E-2F14A8E4436D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３０４号室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F95782-F846-4FB1-A07C-6CE08FAB2CCB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１０１号室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A54A9A-A5D7-4E22-BAA8-91089E1F52C6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お部屋は　</a:t>
            </a:r>
            <a:r>
              <a:rPr lang="ja-JP" altLang="en-US" dirty="0">
                <a:solidFill>
                  <a:schemeClr val="accent6"/>
                </a:solidFill>
              </a:rPr>
              <a:t>３０４号室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３０４号室</a:t>
            </a:r>
            <a:r>
              <a:rPr lang="ja-JP" altLang="en-US" dirty="0"/>
              <a:t>ですね。どうも。</a:t>
            </a:r>
            <a:endParaRPr lang="en-US" altLang="ko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F1EBB1-8E51-4F8F-8ACE-485B782F72A5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お部屋は　</a:t>
            </a:r>
            <a:r>
              <a:rPr lang="ja-JP" altLang="en-US" dirty="0">
                <a:solidFill>
                  <a:schemeClr val="accent6"/>
                </a:solidFill>
              </a:rPr>
              <a:t>１０１号室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１０１号室</a:t>
            </a:r>
            <a:r>
              <a:rPr lang="ja-JP" altLang="en-US" dirty="0"/>
              <a:t>ですね。どうも。</a:t>
            </a:r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112A50-D569-4C04-AB25-863B9A2B0DA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A18BC4-3A30-46FB-995F-19388EBC9E22}"/>
              </a:ext>
            </a:extLst>
          </p:cNvPr>
          <p:cNvSpPr txBox="1"/>
          <p:nvPr/>
        </p:nvSpPr>
        <p:spPr>
          <a:xfrm>
            <a:off x="4310256" y="211141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pic>
        <p:nvPicPr>
          <p:cNvPr id="22" name="Picture 2" descr="C:\Users\Administrator\Desktop\캡처.JPG">
            <a:extLst>
              <a:ext uri="{FF2B5EF4-FFF2-40B4-BE49-F238E27FC236}">
                <a16:creationId xmlns:a16="http://schemas.microsoft.com/office/drawing/2014/main" xmlns="" id="{D4D3DAA0-D7AD-47C2-9D01-0D4A1232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CABFB36-51EE-41B2-B5CE-08C1D87A391B}"/>
              </a:ext>
            </a:extLst>
          </p:cNvPr>
          <p:cNvSpPr txBox="1"/>
          <p:nvPr/>
        </p:nvSpPr>
        <p:spPr>
          <a:xfrm>
            <a:off x="5494554" y="211141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8E2981-8144-4136-9C69-B55BDF9C6639}"/>
              </a:ext>
            </a:extLst>
          </p:cNvPr>
          <p:cNvSpPr txBox="1"/>
          <p:nvPr/>
        </p:nvSpPr>
        <p:spPr>
          <a:xfrm>
            <a:off x="4437128" y="265482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1A8C8CA-47F0-4CF6-A683-A9B769DD39DF}"/>
              </a:ext>
            </a:extLst>
          </p:cNvPr>
          <p:cNvSpPr txBox="1"/>
          <p:nvPr/>
        </p:nvSpPr>
        <p:spPr>
          <a:xfrm>
            <a:off x="4310256" y="467857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584BEBB-A322-4D5D-BD79-2982F0290067}"/>
              </a:ext>
            </a:extLst>
          </p:cNvPr>
          <p:cNvSpPr txBox="1"/>
          <p:nvPr/>
        </p:nvSpPr>
        <p:spPr>
          <a:xfrm>
            <a:off x="5494554" y="467857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511936E-B94A-45DE-A3AD-B932E9C295B5}"/>
              </a:ext>
            </a:extLst>
          </p:cNvPr>
          <p:cNvSpPr txBox="1"/>
          <p:nvPr/>
        </p:nvSpPr>
        <p:spPr>
          <a:xfrm>
            <a:off x="4437128" y="5221977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84" y="1484824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9048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5B17003-C29F-4D0B-8E71-ABB478AB56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9046" r="123" b="11155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AF22A4BB-5307-4C95-AAF8-C6E28A2E00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6376" r="13" b="11550"/>
          <a:stretch/>
        </p:blipFill>
        <p:spPr>
          <a:xfrm>
            <a:off x="827124" y="4365104"/>
            <a:ext cx="2160000" cy="16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665084-FFEB-41D0-AF76-B3EE6542DC7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３０２号室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E5CB1F-29D0-4283-96E4-365891DDDF7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６０３号室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A80FEA-35F2-4C15-AD5C-F4737ECC94C7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お部屋は　</a:t>
            </a:r>
            <a:r>
              <a:rPr lang="ja-JP" altLang="en-US" dirty="0">
                <a:solidFill>
                  <a:schemeClr val="accent6"/>
                </a:solidFill>
              </a:rPr>
              <a:t>３０２号室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３０２号室</a:t>
            </a:r>
            <a:r>
              <a:rPr lang="ja-JP" altLang="en-US" dirty="0"/>
              <a:t>ですね。どうも。</a:t>
            </a:r>
            <a:endParaRPr lang="en-US" altLang="ko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9E5935-7EA4-431A-BD9C-56738F36C4F3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お部屋は　</a:t>
            </a:r>
            <a:r>
              <a:rPr lang="ja-JP" altLang="en-US" dirty="0">
                <a:solidFill>
                  <a:schemeClr val="accent6"/>
                </a:solidFill>
              </a:rPr>
              <a:t>６０３号室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６０３号室</a:t>
            </a:r>
            <a:r>
              <a:rPr lang="ja-JP" altLang="en-US" dirty="0"/>
              <a:t>ですね。どうも。</a:t>
            </a:r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A91C51-FB0E-4449-8271-76F9BA28C3A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DD678B-40D7-4499-A27E-74EA3EF8DCCE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5639F2-73AD-48B4-9AD1-6D039EB11312}"/>
              </a:ext>
            </a:extLst>
          </p:cNvPr>
          <p:cNvSpPr txBox="1"/>
          <p:nvPr/>
        </p:nvSpPr>
        <p:spPr>
          <a:xfrm>
            <a:off x="4310256" y="211141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AF164B-65CA-465A-BCD1-AACCD7C36C7A}"/>
              </a:ext>
            </a:extLst>
          </p:cNvPr>
          <p:cNvSpPr txBox="1"/>
          <p:nvPr/>
        </p:nvSpPr>
        <p:spPr>
          <a:xfrm>
            <a:off x="5494554" y="211141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ECCC8C-B356-4B9F-8371-551E9615F842}"/>
              </a:ext>
            </a:extLst>
          </p:cNvPr>
          <p:cNvSpPr txBox="1"/>
          <p:nvPr/>
        </p:nvSpPr>
        <p:spPr>
          <a:xfrm>
            <a:off x="4437128" y="265482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F8A623-F2A3-48E7-90BE-3205CD826BEF}"/>
              </a:ext>
            </a:extLst>
          </p:cNvPr>
          <p:cNvSpPr txBox="1"/>
          <p:nvPr/>
        </p:nvSpPr>
        <p:spPr>
          <a:xfrm>
            <a:off x="4310256" y="467857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2CBEF5-0F01-4800-AFB4-6BEEB3D8070D}"/>
              </a:ext>
            </a:extLst>
          </p:cNvPr>
          <p:cNvSpPr txBox="1"/>
          <p:nvPr/>
        </p:nvSpPr>
        <p:spPr>
          <a:xfrm>
            <a:off x="5494554" y="4678571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3B87AFD-8C4D-4B8B-A3A6-F9D34570C8AA}"/>
              </a:ext>
            </a:extLst>
          </p:cNvPr>
          <p:cNvSpPr txBox="1"/>
          <p:nvPr/>
        </p:nvSpPr>
        <p:spPr>
          <a:xfrm>
            <a:off x="4437128" y="5221977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640" y="1502076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640" y="400722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레스토랑 안내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いらっしゃいませ。何名様ですか。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客１</a:t>
            </a:r>
            <a:r>
              <a:rPr lang="en-US" altLang="ja-JP" dirty="0"/>
              <a:t>	</a:t>
            </a:r>
            <a:r>
              <a:rPr lang="ja-JP" altLang="en-US" dirty="0" smtClean="0"/>
              <a:t>ふた</a:t>
            </a:r>
            <a:r>
              <a:rPr lang="ja-JP" altLang="en-US" dirty="0"/>
              <a:t>りです。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こちらへ どうぞ。メニューです。何に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客１</a:t>
            </a:r>
            <a:r>
              <a:rPr lang="en-US" altLang="ja-JP" dirty="0"/>
              <a:t>	</a:t>
            </a:r>
            <a:r>
              <a:rPr lang="ja-JP" altLang="en-US" dirty="0"/>
              <a:t>この セットを ふたつ お願いします。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はい、かしこまりました。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デザートは アイスクリームと ケーキが ありますが。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客１</a:t>
            </a:r>
            <a:r>
              <a:rPr lang="en-US" altLang="ja-JP" dirty="0"/>
              <a:t>	</a:t>
            </a:r>
            <a:r>
              <a:rPr lang="ja-JP" altLang="en-US" dirty="0"/>
              <a:t>私は アイスクリーム。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客２</a:t>
            </a:r>
            <a:r>
              <a:rPr lang="en-US" altLang="ja-JP" dirty="0"/>
              <a:t>	</a:t>
            </a:r>
            <a:r>
              <a:rPr lang="ja-JP" altLang="en-US" dirty="0"/>
              <a:t>私も。</a:t>
            </a:r>
            <a:endParaRPr lang="en-US" altLang="ja-JP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CBE7003-60D7-407A-8AA4-032CEDC512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422468"/>
            <a:ext cx="4733160" cy="2408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70908-9FFC-4449-A816-2F4D7AEC72B2}"/>
              </a:ext>
            </a:extLst>
          </p:cNvPr>
          <p:cNvSpPr txBox="1"/>
          <p:nvPr/>
        </p:nvSpPr>
        <p:spPr>
          <a:xfrm>
            <a:off x="3168416" y="119996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B81572-E44C-4BCB-8AC2-6C727B344424}"/>
              </a:ext>
            </a:extLst>
          </p:cNvPr>
          <p:cNvSpPr txBox="1"/>
          <p:nvPr/>
        </p:nvSpPr>
        <p:spPr>
          <a:xfrm>
            <a:off x="4375408" y="229516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72754-D584-4402-85AD-E8FDCB14FA30}"/>
              </a:ext>
            </a:extLst>
          </p:cNvPr>
          <p:cNvSpPr txBox="1"/>
          <p:nvPr/>
        </p:nvSpPr>
        <p:spPr>
          <a:xfrm>
            <a:off x="3645040" y="284772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6D4BC8-D939-4933-90AB-52A3815B1EB2}"/>
              </a:ext>
            </a:extLst>
          </p:cNvPr>
          <p:cNvSpPr txBox="1"/>
          <p:nvPr/>
        </p:nvSpPr>
        <p:spPr>
          <a:xfrm>
            <a:off x="1331068" y="4482268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わたし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8B78CF-3FC4-4369-B6B6-BE6B514909E4}"/>
              </a:ext>
            </a:extLst>
          </p:cNvPr>
          <p:cNvSpPr txBox="1"/>
          <p:nvPr/>
        </p:nvSpPr>
        <p:spPr>
          <a:xfrm>
            <a:off x="1337964" y="5043974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わたし</a:t>
            </a:r>
            <a:endParaRPr lang="ko-KR" altLang="en-US" sz="800" dirty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06036" y="786263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1359577"/>
            <a:ext cx="360000" cy="360000"/>
          </a:xfrm>
          <a:prstGeom prst="rect">
            <a:avLst/>
          </a:prstGeom>
        </p:spPr>
      </p:pic>
      <p:pic>
        <p:nvPicPr>
          <p:cNvPr id="12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44" y="1887954"/>
            <a:ext cx="360000" cy="360000"/>
          </a:xfrm>
          <a:prstGeom prst="rect">
            <a:avLst/>
          </a:prstGeom>
        </p:spPr>
      </p:pic>
      <p:pic>
        <p:nvPicPr>
          <p:cNvPr id="13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2446766"/>
            <a:ext cx="360000" cy="360000"/>
          </a:xfrm>
          <a:prstGeom prst="rect">
            <a:avLst/>
          </a:prstGeom>
        </p:spPr>
      </p:pic>
      <p:pic>
        <p:nvPicPr>
          <p:cNvPr id="14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2971006"/>
            <a:ext cx="360000" cy="360000"/>
          </a:xfrm>
          <a:prstGeom prst="rect">
            <a:avLst/>
          </a:prstGeom>
        </p:spPr>
      </p:pic>
      <p:pic>
        <p:nvPicPr>
          <p:cNvPr id="15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3572966"/>
            <a:ext cx="360000" cy="360000"/>
          </a:xfrm>
          <a:prstGeom prst="rect">
            <a:avLst/>
          </a:prstGeom>
        </p:spPr>
      </p:pic>
      <p:pic>
        <p:nvPicPr>
          <p:cNvPr id="16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4109244"/>
            <a:ext cx="360000" cy="360000"/>
          </a:xfrm>
          <a:prstGeom prst="rect">
            <a:avLst/>
          </a:prstGeom>
        </p:spPr>
      </p:pic>
      <p:pic>
        <p:nvPicPr>
          <p:cNvPr id="17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4652113"/>
            <a:ext cx="360000" cy="360000"/>
          </a:xfrm>
          <a:prstGeom prst="rect">
            <a:avLst/>
          </a:prstGeom>
        </p:spPr>
      </p:pic>
      <p:pic>
        <p:nvPicPr>
          <p:cNvPr id="18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44" y="518362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店員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何名様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メニュー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セット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かしこまりました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デザート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アイスクリーム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ケーキ</a:t>
            </a:r>
            <a:endParaRPr lang="en-US" altLang="ja-JP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71800" y="1198670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점원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몇 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메뉴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세트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잘 알겠습니다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디저트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아이스크림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케이크</a:t>
            </a:r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3568" y="108232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てんいん</a:t>
            </a:r>
            <a:endParaRPr lang="ko-KR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5194" y="1609738"/>
            <a:ext cx="826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</a:t>
            </a:r>
            <a:r>
              <a:rPr lang="ko-KR" altLang="en-US" sz="800" dirty="0" smtClean="0"/>
              <a:t> </a:t>
            </a:r>
            <a:r>
              <a:rPr lang="ja-JP" altLang="en-US" sz="800" dirty="0" smtClean="0"/>
              <a:t>めい さま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1214004"/>
            <a:ext cx="360000" cy="3600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1759012"/>
            <a:ext cx="360000" cy="360000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2299604"/>
            <a:ext cx="360000" cy="360000"/>
          </a:xfrm>
          <a:prstGeom prst="rect">
            <a:avLst/>
          </a:prstGeom>
        </p:spPr>
      </p:pic>
      <p:pic>
        <p:nvPicPr>
          <p:cNvPr id="7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2856597"/>
            <a:ext cx="360000" cy="360000"/>
          </a:xfrm>
          <a:prstGeom prst="rect">
            <a:avLst/>
          </a:prstGeom>
        </p:spPr>
      </p:pic>
      <p:pic>
        <p:nvPicPr>
          <p:cNvPr id="8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3410127"/>
            <a:ext cx="360000" cy="360000"/>
          </a:xfrm>
          <a:prstGeom prst="rect">
            <a:avLst/>
          </a:prstGeom>
        </p:spPr>
      </p:pic>
      <p:pic>
        <p:nvPicPr>
          <p:cNvPr id="9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3963655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4507658"/>
            <a:ext cx="360000" cy="360000"/>
          </a:xfrm>
          <a:prstGeom prst="rect">
            <a:avLst/>
          </a:prstGeom>
        </p:spPr>
      </p:pic>
      <p:pic>
        <p:nvPicPr>
          <p:cNvPr id="11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84" y="505372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B4F5E3C-8459-4A87-8346-BAB4C8FAA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9" y="4365762"/>
            <a:ext cx="162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6DCBF4B-2051-48AA-9522-661C19C15F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9" y="1855002"/>
            <a:ext cx="1620000" cy="162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9EBBCF-7731-48EC-B087-F373E412C16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ふたり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C1FEFE-97AB-48EB-A16B-CD40BD85F54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ひとり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55A77C-7C3B-40B1-9F96-5E7958A3BF1E}"/>
              </a:ext>
            </a:extLst>
          </p:cNvPr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いらっしゃいませ。何名様ですか。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ふたり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こちらへ どうぞ。</a:t>
            </a:r>
            <a:endParaRPr lang="en-US" altLang="ko-K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899545-F1A4-4C92-BD8E-B4BB97D4B37B}"/>
              </a:ext>
            </a:extLst>
          </p:cNvPr>
          <p:cNvSpPr txBox="1"/>
          <p:nvPr/>
        </p:nvSpPr>
        <p:spPr>
          <a:xfrm>
            <a:off x="3599772" y="433877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いらっしゃいませ。何名様ですか。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ひとり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こちらへ どうぞ。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27C18C-123C-4BE9-8D79-9858BB04DF6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B0FB90-511E-45E8-92E0-C111F19CB6D9}"/>
              </a:ext>
            </a:extLst>
          </p:cNvPr>
          <p:cNvSpPr txBox="1"/>
          <p:nvPr/>
        </p:nvSpPr>
        <p:spPr>
          <a:xfrm>
            <a:off x="5734416" y="183113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A6C550-FB3B-4E94-8C8F-D434987A2E9E}"/>
              </a:ext>
            </a:extLst>
          </p:cNvPr>
          <p:cNvSpPr txBox="1"/>
          <p:nvPr/>
        </p:nvSpPr>
        <p:spPr>
          <a:xfrm>
            <a:off x="5748104" y="438339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505324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584" y="402339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9EBBCF-7731-48EC-B087-F373E412C16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さんにん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C1FEFE-97AB-48EB-A16B-CD40BD85F54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よにん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EB5440-FDA5-49B7-9FA5-72923F2D1889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6872D4-5F40-4AD8-AC24-D40A8894496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7ED10E21-B57A-4C74-A04A-A71BF2866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9" y="4365762"/>
            <a:ext cx="1620000" cy="162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29681E8-69CA-4667-A4EF-0D2B9723D8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9" y="1855002"/>
            <a:ext cx="1620000" cy="16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87E3A5-F139-410E-94A7-D4F27D56C003}"/>
              </a:ext>
            </a:extLst>
          </p:cNvPr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いらっしゃいませ。何名様ですか。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さんにん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こちらへ どうぞ。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7DC397-FAB7-4C33-9D91-669FE118C099}"/>
              </a:ext>
            </a:extLst>
          </p:cNvPr>
          <p:cNvSpPr txBox="1"/>
          <p:nvPr/>
        </p:nvSpPr>
        <p:spPr>
          <a:xfrm>
            <a:off x="3599772" y="433877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いらっしゃいませ。何名様ですか。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よにん</a:t>
            </a:r>
            <a:r>
              <a:rPr lang="ja-JP" altLang="en-US" dirty="0"/>
              <a:t>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こちらへ どうぞ。</a:t>
            </a:r>
            <a:endParaRPr lang="en-US" altLang="ko-K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2E2B3D-BD55-4A11-8505-404A235D156A}"/>
              </a:ext>
            </a:extLst>
          </p:cNvPr>
          <p:cNvSpPr txBox="1"/>
          <p:nvPr/>
        </p:nvSpPr>
        <p:spPr>
          <a:xfrm>
            <a:off x="5734416" y="183113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639931-541B-466B-803F-A741981D852C}"/>
              </a:ext>
            </a:extLst>
          </p:cNvPr>
          <p:cNvSpPr txBox="1"/>
          <p:nvPr/>
        </p:nvSpPr>
        <p:spPr>
          <a:xfrm>
            <a:off x="5748104" y="438339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518" y="1476198"/>
            <a:ext cx="360000" cy="36000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518" y="402329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음식을 주문해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DDD04D14-08F4-456D-9859-DBA8D54BA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3E8EF92-43F5-4981-A96A-8E0811997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445B2B-608E-4CC3-9B6B-66694401D02E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サムゲタン</a:t>
            </a:r>
            <a:r>
              <a:rPr lang="en-US" altLang="ja-JP" dirty="0"/>
              <a:t> / </a:t>
            </a:r>
            <a:r>
              <a:rPr lang="ja-JP" altLang="en-US" dirty="0"/>
              <a:t>ふたつ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8C8BD04-F598-46C0-9184-98D0F92F4EC5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お好み焼き</a:t>
            </a:r>
            <a:r>
              <a:rPr lang="en-US" altLang="ja-JP" dirty="0"/>
              <a:t> / </a:t>
            </a:r>
            <a:r>
              <a:rPr lang="ja-JP" altLang="en-US" dirty="0"/>
              <a:t>ひとつ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EDF1EF-3BA7-4CDB-9836-222A59A5D1AE}"/>
              </a:ext>
            </a:extLst>
          </p:cNvPr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サムゲタン</a:t>
            </a:r>
            <a:r>
              <a:rPr lang="ja-JP" altLang="en-US" dirty="0"/>
              <a:t>を</a:t>
            </a:r>
            <a:r>
              <a:rPr lang="ja-JP" altLang="en-US" dirty="0">
                <a:solidFill>
                  <a:schemeClr val="accent3"/>
                </a:solidFill>
              </a:rPr>
              <a:t> ふたつ </a:t>
            </a:r>
            <a:r>
              <a:rPr lang="ja-JP" altLang="en-US" dirty="0"/>
              <a:t>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はい、かしこまりました。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58D594-E8A6-420C-86B3-AF404D6BB5FF}"/>
              </a:ext>
            </a:extLst>
          </p:cNvPr>
          <p:cNvSpPr txBox="1"/>
          <p:nvPr/>
        </p:nvSpPr>
        <p:spPr>
          <a:xfrm>
            <a:off x="3599772" y="4343017"/>
            <a:ext cx="50405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お好み焼き</a:t>
            </a:r>
            <a:r>
              <a:rPr lang="ja-JP" altLang="en-US" dirty="0"/>
              <a:t>を</a:t>
            </a:r>
            <a:r>
              <a:rPr lang="ja-JP" altLang="en-US" dirty="0">
                <a:solidFill>
                  <a:schemeClr val="accent3"/>
                </a:solidFill>
              </a:rPr>
              <a:t> ひとつ </a:t>
            </a:r>
            <a:r>
              <a:rPr lang="ja-JP" altLang="en-US" dirty="0"/>
              <a:t>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はい、かしこまりました。</a:t>
            </a:r>
            <a:endParaRPr lang="en-US" altLang="ko-K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A9BAB8-A9DF-413E-8B8A-3DF0F8A0B954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5" name="Picture 2" descr="C:\Users\Administrator\Desktop\캡처.JPG">
            <a:extLst>
              <a:ext uri="{FF2B5EF4-FFF2-40B4-BE49-F238E27FC236}">
                <a16:creationId xmlns:a16="http://schemas.microsoft.com/office/drawing/2014/main" xmlns="" id="{DB7D297B-A8C4-4096-B7AC-4045C21F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004A8F-DB48-4647-8A2F-2798272468B4}"/>
              </a:ext>
            </a:extLst>
          </p:cNvPr>
          <p:cNvSpPr txBox="1"/>
          <p:nvPr/>
        </p:nvSpPr>
        <p:spPr>
          <a:xfrm>
            <a:off x="3986792" y="1832267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D390925-B224-4782-BB54-1B05B7C6C7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1769"/>
          <a:stretch/>
        </p:blipFill>
        <p:spPr>
          <a:xfrm>
            <a:off x="827584" y="436510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429D0B0-7CC9-4F9B-950A-39328E7F39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635ECD-E902-4888-AF73-8E9C6F21B001}"/>
              </a:ext>
            </a:extLst>
          </p:cNvPr>
          <p:cNvSpPr txBox="1"/>
          <p:nvPr/>
        </p:nvSpPr>
        <p:spPr>
          <a:xfrm>
            <a:off x="3997080" y="439253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7584" y="1472267"/>
            <a:ext cx="360000" cy="3600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7584" y="3995772"/>
            <a:ext cx="360000" cy="3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8600" y="4953865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この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2886" y="494466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や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6F62540-3A86-4C7F-A187-CC78063BA5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5560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9593D4E-D40A-49DA-B412-094A76116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35427" y="4365104"/>
            <a:ext cx="216000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5FD9D1-3F68-4D89-98E0-F3071EF1FDB1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9B7925-6D0D-4703-B94A-ECB0F2BE4D22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みそラーメン</a:t>
            </a:r>
            <a:r>
              <a:rPr lang="en-US" altLang="ja-JP" dirty="0"/>
              <a:t> / </a:t>
            </a:r>
            <a:r>
              <a:rPr lang="ja-JP" altLang="en-US" dirty="0"/>
              <a:t>ふたつ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31E345-C2F2-44B6-B25C-49B1BB73DDB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石焼ビビンバ</a:t>
            </a:r>
            <a:r>
              <a:rPr lang="en-US" altLang="ja-JP" dirty="0"/>
              <a:t> / </a:t>
            </a:r>
            <a:r>
              <a:rPr lang="ja-JP" altLang="en-US" dirty="0"/>
              <a:t>ひとつ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0E8E48-66F0-4923-8866-A1AA98A55A2A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AB8ED5-9A67-4BEF-B126-2F329F2DA817}"/>
              </a:ext>
            </a:extLst>
          </p:cNvPr>
          <p:cNvSpPr txBox="1"/>
          <p:nvPr/>
        </p:nvSpPr>
        <p:spPr>
          <a:xfrm>
            <a:off x="3587422" y="1777661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みそラーメン</a:t>
            </a:r>
            <a:r>
              <a:rPr lang="ja-JP" altLang="en-US" dirty="0"/>
              <a:t>を</a:t>
            </a:r>
            <a:r>
              <a:rPr lang="ja-JP" altLang="en-US" dirty="0">
                <a:solidFill>
                  <a:schemeClr val="accent3"/>
                </a:solidFill>
              </a:rPr>
              <a:t> ふたつ </a:t>
            </a:r>
            <a:r>
              <a:rPr lang="ja-JP" altLang="en-US" dirty="0"/>
              <a:t>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はい、かしこまりました。</a:t>
            </a:r>
            <a:endParaRPr lang="en-US" altLang="ko-K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19C3413-79D1-47A1-94E4-15CF65663F69}"/>
              </a:ext>
            </a:extLst>
          </p:cNvPr>
          <p:cNvSpPr txBox="1"/>
          <p:nvPr/>
        </p:nvSpPr>
        <p:spPr>
          <a:xfrm>
            <a:off x="3599772" y="4343017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石焼ビビンバ</a:t>
            </a:r>
            <a:r>
              <a:rPr lang="ja-JP" altLang="en-US" dirty="0"/>
              <a:t>を</a:t>
            </a:r>
            <a:r>
              <a:rPr lang="ja-JP" altLang="en-US" dirty="0">
                <a:solidFill>
                  <a:schemeClr val="accent3"/>
                </a:solidFill>
              </a:rPr>
              <a:t> ひとつ </a:t>
            </a:r>
            <a:r>
              <a:rPr lang="ja-JP" altLang="en-US" dirty="0"/>
              <a:t>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はい、かしこまりました。</a:t>
            </a:r>
            <a:endParaRPr lang="en-US" altLang="ko-K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ADC69E-D4E4-454B-A1CE-AB998AA2EE7F}"/>
              </a:ext>
            </a:extLst>
          </p:cNvPr>
          <p:cNvSpPr txBox="1"/>
          <p:nvPr/>
        </p:nvSpPr>
        <p:spPr>
          <a:xfrm>
            <a:off x="3986792" y="1832267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1DFD064-FBE1-4F5D-99A5-E1D635E0ED7C}"/>
              </a:ext>
            </a:extLst>
          </p:cNvPr>
          <p:cNvSpPr txBox="1"/>
          <p:nvPr/>
        </p:nvSpPr>
        <p:spPr>
          <a:xfrm>
            <a:off x="3997080" y="439253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708" y="1472267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708" y="3995772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DFD064-FBE1-4F5D-99A5-E1D635E0ED7C}"/>
              </a:ext>
            </a:extLst>
          </p:cNvPr>
          <p:cNvSpPr txBox="1"/>
          <p:nvPr/>
        </p:nvSpPr>
        <p:spPr>
          <a:xfrm>
            <a:off x="4013188" y="4949849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いしやき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고객 고충 처리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	</a:t>
            </a:r>
            <a:r>
              <a:rPr lang="ja-JP" altLang="en-US" dirty="0"/>
              <a:t>すみませんが、カードキーを 部屋に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フロント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あ、そうですか！ 少々お待ちください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	</a:t>
            </a:r>
            <a:r>
              <a:rPr lang="ja-JP" altLang="en-US" dirty="0"/>
              <a:t>それから、オンドルの 部屋を お願いしましたが、ベッドが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フロント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たいへん もうしわけございません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すぐに ルームチェンジいたします。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フロント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お願いします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9DFE84-B147-4EC2-9143-6D6D380DB132}"/>
              </a:ext>
            </a:extLst>
          </p:cNvPr>
          <p:cNvSpPr txBox="1"/>
          <p:nvPr/>
        </p:nvSpPr>
        <p:spPr>
          <a:xfrm>
            <a:off x="5192640" y="1205679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C4ED43-8FB3-4F00-8CA8-36041DDF22FE}"/>
              </a:ext>
            </a:extLst>
          </p:cNvPr>
          <p:cNvSpPr txBox="1"/>
          <p:nvPr/>
        </p:nvSpPr>
        <p:spPr>
          <a:xfrm>
            <a:off x="3969648" y="174596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C7B738-3596-4966-81C5-3B06C498165D}"/>
              </a:ext>
            </a:extLst>
          </p:cNvPr>
          <p:cNvSpPr txBox="1"/>
          <p:nvPr/>
        </p:nvSpPr>
        <p:spPr>
          <a:xfrm>
            <a:off x="4726304" y="174596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2F7F30-0B48-48B9-B024-32A38133829D}"/>
              </a:ext>
            </a:extLst>
          </p:cNvPr>
          <p:cNvSpPr txBox="1"/>
          <p:nvPr/>
        </p:nvSpPr>
        <p:spPr>
          <a:xfrm>
            <a:off x="4535424" y="2286249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E08B0C-0547-4FE0-80AF-B2D0CAC3E73E}"/>
              </a:ext>
            </a:extLst>
          </p:cNvPr>
          <p:cNvSpPr txBox="1"/>
          <p:nvPr/>
        </p:nvSpPr>
        <p:spPr>
          <a:xfrm>
            <a:off x="5373224" y="2286249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E7046D-EA8C-46A0-B854-919BE30EE274}"/>
              </a:ext>
            </a:extLst>
          </p:cNvPr>
          <p:cNvSpPr txBox="1"/>
          <p:nvPr/>
        </p:nvSpPr>
        <p:spPr>
          <a:xfrm>
            <a:off x="2546632" y="393305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ko-KR" altLang="en-US" sz="8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AC01A582-2596-4AAA-8A03-0F26C04183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48" y="4116312"/>
            <a:ext cx="5105408" cy="26872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07704" y="769370"/>
            <a:ext cx="360000" cy="360000"/>
          </a:xfrm>
          <a:prstGeom prst="rect">
            <a:avLst/>
          </a:prstGeom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2226" y="1320516"/>
            <a:ext cx="360000" cy="360000"/>
          </a:xfrm>
          <a:prstGeom prst="rect">
            <a:avLst/>
          </a:prstGeom>
        </p:spPr>
      </p:pic>
      <p:pic>
        <p:nvPicPr>
          <p:cNvPr id="13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52226" y="1863799"/>
            <a:ext cx="360000" cy="360000"/>
          </a:xfrm>
          <a:prstGeom prst="rect">
            <a:avLst/>
          </a:prstGeom>
        </p:spPr>
      </p:pic>
      <p:pic>
        <p:nvPicPr>
          <p:cNvPr id="14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2226" y="2438482"/>
            <a:ext cx="360000" cy="360000"/>
          </a:xfrm>
          <a:prstGeom prst="rect">
            <a:avLst/>
          </a:prstGeom>
        </p:spPr>
      </p:pic>
      <p:pic>
        <p:nvPicPr>
          <p:cNvPr id="15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2226" y="2996952"/>
            <a:ext cx="360000" cy="360000"/>
          </a:xfrm>
          <a:prstGeom prst="rect">
            <a:avLst/>
          </a:prstGeom>
        </p:spPr>
      </p:pic>
      <p:pic>
        <p:nvPicPr>
          <p:cNvPr id="16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2226" y="3565081"/>
            <a:ext cx="360000" cy="360000"/>
          </a:xfrm>
          <a:prstGeom prst="rect">
            <a:avLst/>
          </a:prstGeom>
        </p:spPr>
      </p:pic>
      <p:pic>
        <p:nvPicPr>
          <p:cNvPr id="17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2226" y="408569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6" y="1198671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オンドル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ベッ</a:t>
            </a:r>
            <a:r>
              <a:rPr lang="ja-JP" altLang="en-US" dirty="0" smtClean="0"/>
              <a:t>ド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たいへん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もうしわけございません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ルームチェンジ</a:t>
            </a:r>
            <a:endParaRPr lang="en-US" altLang="ja-JP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1198670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온돌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침대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매우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죄송합니다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룸 체인지</a:t>
            </a:r>
            <a:endParaRPr lang="en-US" altLang="ko-KR" dirty="0" smtClean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00000" y="180000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32" y="1210958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32" y="1754914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32" y="2311376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32" y="2861562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32" y="34087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숙박시설 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旅館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FC74C8B-3C56-4F03-8653-2ADB95DD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/>
        </p:blipFill>
        <p:spPr>
          <a:xfrm>
            <a:off x="4572000" y="1183546"/>
            <a:ext cx="3600000" cy="270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943C2DB-1349-4CD1-87DF-5AB3745F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/>
        </p:blipFill>
        <p:spPr>
          <a:xfrm>
            <a:off x="4572000" y="4005064"/>
            <a:ext cx="3600000" cy="270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C15B73CB-1474-4E48-888A-0B9BCC64B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1927"/>
          <a:stretch/>
        </p:blipFill>
        <p:spPr>
          <a:xfrm>
            <a:off x="755576" y="4005064"/>
            <a:ext cx="3600000" cy="2700000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780A8946-5311-4630-9BEF-37193F689CAB}"/>
              </a:ext>
            </a:extLst>
          </p:cNvPr>
          <p:cNvSpPr/>
          <p:nvPr/>
        </p:nvSpPr>
        <p:spPr>
          <a:xfrm>
            <a:off x="539552" y="1062028"/>
            <a:ext cx="38160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에도시대</a:t>
            </a:r>
            <a:r>
              <a:rPr lang="en-US" altLang="ko-KR" dirty="0"/>
              <a:t>(1603-1868)</a:t>
            </a:r>
            <a:r>
              <a:rPr lang="ko-KR" altLang="en-US" dirty="0"/>
              <a:t>부터 이어져 온 전통적인 숙박 시설로</a:t>
            </a:r>
            <a:r>
              <a:rPr lang="en-US" altLang="ko-KR" dirty="0"/>
              <a:t>, </a:t>
            </a:r>
            <a:r>
              <a:rPr lang="ko-KR" altLang="en-US" dirty="0"/>
              <a:t>일본식 정원이 있으며</a:t>
            </a:r>
            <a:r>
              <a:rPr lang="en-US" altLang="ko-KR" dirty="0"/>
              <a:t>, </a:t>
            </a:r>
            <a:r>
              <a:rPr lang="ko-KR" altLang="en-US" dirty="0"/>
              <a:t>코스별로 식사가 나오는 경우가 많다</a:t>
            </a:r>
            <a:r>
              <a:rPr lang="en-US" altLang="ko-KR" dirty="0"/>
              <a:t>. </a:t>
            </a:r>
            <a:r>
              <a:rPr lang="ko-KR" altLang="en-US" dirty="0"/>
              <a:t>대부분의 방에는 다다미가 </a:t>
            </a:r>
            <a:r>
              <a:rPr lang="ko-KR" altLang="en-US" dirty="0" err="1"/>
              <a:t>깔려있다</a:t>
            </a:r>
            <a:r>
              <a:rPr lang="en-US" altLang="ko-KR" dirty="0"/>
              <a:t>. </a:t>
            </a:r>
            <a:r>
              <a:rPr lang="ko-KR" altLang="en-US" dirty="0"/>
              <a:t>또한 방문객들이 </a:t>
            </a:r>
            <a:r>
              <a:rPr lang="ko-KR" altLang="en-US" dirty="0" err="1"/>
              <a:t>유카타를</a:t>
            </a:r>
            <a:r>
              <a:rPr lang="ko-KR" altLang="en-US" dirty="0"/>
              <a:t> 입어 보고 온천을 즐길 수도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7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CF6B54-CB53-4A64-984E-53911E715745}"/>
              </a:ext>
            </a:extLst>
          </p:cNvPr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2" name="Picture 2" descr="C:\Users\Administrator\Desktop\캡처.JPG">
            <a:extLst>
              <a:ext uri="{FF2B5EF4-FFF2-40B4-BE49-F238E27FC236}">
                <a16:creationId xmlns:a16="http://schemas.microsoft.com/office/drawing/2014/main" xmlns="" id="{2A059C27-3909-44D9-8B3C-74D560C1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78F584-E9EF-4D09-BC7E-08E353156233}"/>
              </a:ext>
            </a:extLst>
          </p:cNvPr>
          <p:cNvSpPr txBox="1"/>
          <p:nvPr/>
        </p:nvSpPr>
        <p:spPr>
          <a:xfrm>
            <a:off x="2677509" y="590863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うみがわの部屋</a:t>
            </a:r>
            <a:r>
              <a:rPr lang="en-US" altLang="ja-JP" dirty="0"/>
              <a:t> / </a:t>
            </a:r>
            <a:r>
              <a:rPr lang="ja-JP" altLang="en-US" dirty="0"/>
              <a:t>部屋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B69BFF-36A2-4F5D-9397-7D29D7F4E638}"/>
              </a:ext>
            </a:extLst>
          </p:cNvPr>
          <p:cNvSpPr txBox="1"/>
          <p:nvPr/>
        </p:nvSpPr>
        <p:spPr>
          <a:xfrm>
            <a:off x="827584" y="1849381"/>
            <a:ext cx="6696744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6"/>
                </a:solidFill>
              </a:rPr>
              <a:t>うみがわの 部屋</a:t>
            </a:r>
            <a:r>
              <a:rPr lang="ja-JP" altLang="en-US" dirty="0"/>
              <a:t>を お願いしましたが、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3"/>
                </a:solidFill>
              </a:rPr>
              <a:t>　　部屋</a:t>
            </a:r>
            <a:r>
              <a:rPr lang="ja-JP" altLang="en-US" dirty="0"/>
              <a:t>が</a:t>
            </a:r>
            <a:r>
              <a:rPr lang="en-US" altLang="ja-JP" dirty="0"/>
              <a:t>…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たいへん もうしわけございませ。</a:t>
            </a:r>
            <a:endParaRPr lang="en-US" altLang="ko-KR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AC20DC0B-2D7D-4C71-A4D3-3D45558F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49080"/>
            <a:ext cx="2880000" cy="21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971049-0350-43B8-827A-166F54EB0DD6}"/>
              </a:ext>
            </a:extLst>
          </p:cNvPr>
          <p:cNvSpPr txBox="1"/>
          <p:nvPr/>
        </p:nvSpPr>
        <p:spPr>
          <a:xfrm>
            <a:off x="2483768" y="1897377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6"/>
                </a:solidFill>
              </a:rPr>
              <a:t>へや　　　　　　　　　ねが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B9B27E-3DCB-4245-B92F-29E9220628BB}"/>
              </a:ext>
            </a:extLst>
          </p:cNvPr>
          <p:cNvSpPr txBox="1"/>
          <p:nvPr/>
        </p:nvSpPr>
        <p:spPr>
          <a:xfrm>
            <a:off x="1259552" y="2439618"/>
            <a:ext cx="57606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3"/>
                </a:solidFill>
              </a:rPr>
              <a:t>へや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16" y="15290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EB5D7D0-E707-4739-B025-7CC16004F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00" y="1844824"/>
            <a:ext cx="1052918" cy="16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70E7ED3-4F2C-4F09-B3CE-B1542FF88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59" y="4365104"/>
            <a:ext cx="1080000" cy="16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88940F-0C1C-44CA-B99A-4605BC8D3C27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ダブルルーム</a:t>
            </a:r>
            <a:r>
              <a:rPr lang="en-US" altLang="ja-JP" dirty="0"/>
              <a:t> / </a:t>
            </a:r>
            <a:r>
              <a:rPr lang="ja-JP" altLang="en-US" dirty="0"/>
              <a:t>ツインルーム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D84769-3011-4609-904A-95E41ECCBE8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７人の席</a:t>
            </a:r>
            <a:r>
              <a:rPr lang="en-US" altLang="ja-JP" dirty="0"/>
              <a:t> / </a:t>
            </a:r>
            <a:r>
              <a:rPr lang="ja-JP" altLang="en-US" dirty="0"/>
              <a:t>４人の席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5E95CB-D329-4AF2-BD28-D3E4C9D670BE}"/>
              </a:ext>
            </a:extLst>
          </p:cNvPr>
          <p:cNvSpPr txBox="1"/>
          <p:nvPr/>
        </p:nvSpPr>
        <p:spPr>
          <a:xfrm>
            <a:off x="3587422" y="1823673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6"/>
                </a:solidFill>
              </a:rPr>
              <a:t>ダブルルーム</a:t>
            </a:r>
            <a:r>
              <a:rPr lang="ja-JP" altLang="en-US" dirty="0"/>
              <a:t>を お願いしましたが、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3"/>
                </a:solidFill>
              </a:rPr>
              <a:t>　　ツインルーム</a:t>
            </a:r>
            <a:r>
              <a:rPr lang="ja-JP" altLang="en-US" dirty="0"/>
              <a:t>が</a:t>
            </a:r>
            <a:r>
              <a:rPr lang="en-US" altLang="ja-JP" dirty="0"/>
              <a:t>…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たいへん もうしわけございませ。</a:t>
            </a:r>
            <a:endParaRPr lang="en-US" altLang="ko-K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D3C6B0-8EB3-4D61-AFFA-2682FA2B8A29}"/>
              </a:ext>
            </a:extLst>
          </p:cNvPr>
          <p:cNvSpPr txBox="1"/>
          <p:nvPr/>
        </p:nvSpPr>
        <p:spPr>
          <a:xfrm>
            <a:off x="3599772" y="4343017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6"/>
                </a:solidFill>
              </a:rPr>
              <a:t>７人の席</a:t>
            </a:r>
            <a:r>
              <a:rPr lang="ja-JP" altLang="en-US" dirty="0"/>
              <a:t>を お願いしましたが、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accent3"/>
                </a:solidFill>
              </a:rPr>
              <a:t>　　４人の席</a:t>
            </a:r>
            <a:r>
              <a:rPr lang="ja-JP" altLang="en-US" dirty="0"/>
              <a:t>が</a:t>
            </a:r>
            <a:r>
              <a:rPr lang="en-US" altLang="ja-JP" dirty="0"/>
              <a:t>…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たいへん もうしわけございませ。</a:t>
            </a:r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7E45857-30CD-4491-9EA1-EB1572F0F2E0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2E31BE-EAD8-4ACA-B668-9311567051B5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6D482541-628D-4802-85A2-DA0B58647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31145D98-E705-4E8A-9921-872492CE8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E6A3715-0964-4C40-9929-93F5BE5AE9D2}"/>
              </a:ext>
            </a:extLst>
          </p:cNvPr>
          <p:cNvSpPr txBox="1"/>
          <p:nvPr/>
        </p:nvSpPr>
        <p:spPr>
          <a:xfrm>
            <a:off x="4116897" y="4401680"/>
            <a:ext cx="1013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にん　　　　せき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521551-41BB-4F97-BE04-C976326ADA87}"/>
              </a:ext>
            </a:extLst>
          </p:cNvPr>
          <p:cNvSpPr txBox="1"/>
          <p:nvPr/>
        </p:nvSpPr>
        <p:spPr>
          <a:xfrm>
            <a:off x="5772612" y="1879089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ko-KR" alt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5F987D7-9125-4007-8E81-04CD97CC27CE}"/>
              </a:ext>
            </a:extLst>
          </p:cNvPr>
          <p:cNvSpPr txBox="1"/>
          <p:nvPr/>
        </p:nvSpPr>
        <p:spPr>
          <a:xfrm>
            <a:off x="5335387" y="4401680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4763" y="1463673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4763" y="3969714"/>
            <a:ext cx="360000" cy="3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E6A3715-0964-4C40-9929-93F5BE5AE9D2}"/>
              </a:ext>
            </a:extLst>
          </p:cNvPr>
          <p:cNvSpPr txBox="1"/>
          <p:nvPr/>
        </p:nvSpPr>
        <p:spPr>
          <a:xfrm>
            <a:off x="4073766" y="4950366"/>
            <a:ext cx="1013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3"/>
                </a:solidFill>
              </a:rPr>
              <a:t>にん　　　　せき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보기의 문장을 대화문의 알맞은 위치에 넣어 말해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모서리가 둥근 직사각형 1">
            <a:extLst>
              <a:ext uri="{FF2B5EF4-FFF2-40B4-BE49-F238E27FC236}">
                <a16:creationId xmlns:a16="http://schemas.microsoft.com/office/drawing/2014/main" xmlns="" id="{E78AFAB9-719D-43DE-BE02-7B99A07338C2}"/>
              </a:ext>
            </a:extLst>
          </p:cNvPr>
          <p:cNvSpPr/>
          <p:nvPr/>
        </p:nvSpPr>
        <p:spPr>
          <a:xfrm>
            <a:off x="179512" y="1655056"/>
            <a:ext cx="8784976" cy="2520280"/>
          </a:xfrm>
          <a:prstGeom prst="roundRect">
            <a:avLst/>
          </a:prstGeom>
          <a:noFill/>
          <a:ln cmpd="dbl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			A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ja-JP" altLang="en-US" dirty="0">
                <a:solidFill>
                  <a:schemeClr val="tx1"/>
                </a:solidFill>
              </a:rPr>
              <a:t>すみまえんが、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endParaRPr lang="en-US" altLang="ko-KR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			B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ja-JP" altLang="en-US" dirty="0">
                <a:solidFill>
                  <a:schemeClr val="tx1"/>
                </a:solidFill>
              </a:rPr>
              <a:t>あ、そうですか。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C5DCDDF-23D3-463E-A906-D158CBFEA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32902"/>
            <a:ext cx="2519924" cy="1764587"/>
          </a:xfrm>
          <a:prstGeom prst="rect">
            <a:avLst/>
          </a:prstGeom>
        </p:spPr>
      </p:pic>
      <p:sp>
        <p:nvSpPr>
          <p:cNvPr id="8" name="모서리가 둥근 직사각형 1">
            <a:extLst>
              <a:ext uri="{FF2B5EF4-FFF2-40B4-BE49-F238E27FC236}">
                <a16:creationId xmlns:a16="http://schemas.microsoft.com/office/drawing/2014/main" xmlns="" id="{DB4708D1-ED5C-4CA1-BDF9-95E2AAB6C444}"/>
              </a:ext>
            </a:extLst>
          </p:cNvPr>
          <p:cNvSpPr/>
          <p:nvPr/>
        </p:nvSpPr>
        <p:spPr>
          <a:xfrm>
            <a:off x="179512" y="5039432"/>
            <a:ext cx="8784976" cy="1080120"/>
          </a:xfrm>
          <a:prstGeom prst="roundRect">
            <a:avLst/>
          </a:prstGeom>
          <a:noFill/>
          <a:ln w="6350" cmpd="sng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カードキーを 部屋に</a:t>
            </a:r>
            <a:r>
              <a:rPr lang="en-US" altLang="ja-JP" dirty="0">
                <a:solidFill>
                  <a:schemeClr val="tx1"/>
                </a:solidFill>
              </a:rPr>
              <a:t>… 		</a:t>
            </a:r>
            <a:r>
              <a:rPr lang="ja-JP" altLang="en-US" dirty="0">
                <a:solidFill>
                  <a:schemeClr val="tx1"/>
                </a:solidFill>
              </a:rPr>
              <a:t>少々お待ちください</a:t>
            </a:r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Administrator\Desktop\캡처.JPG">
            <a:extLst>
              <a:ext uri="{FF2B5EF4-FFF2-40B4-BE49-F238E27FC236}">
                <a16:creationId xmlns:a16="http://schemas.microsoft.com/office/drawing/2014/main" xmlns="" id="{166530AC-C7E3-44C4-9AA7-54EC9179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24" y="4705500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76033E91-DBD9-44B6-85DF-B2AE28F6EC8C}"/>
              </a:ext>
            </a:extLst>
          </p:cNvPr>
          <p:cNvSpPr/>
          <p:nvPr/>
        </p:nvSpPr>
        <p:spPr>
          <a:xfrm>
            <a:off x="4960608" y="2440045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カードキーを 部屋に</a:t>
            </a:r>
            <a:r>
              <a:rPr lang="en-US" altLang="ja-JP" dirty="0">
                <a:solidFill>
                  <a:srgbClr val="FF0000"/>
                </a:solidFill>
              </a:rPr>
              <a:t>…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7A4CA207-9F42-4EB6-9A30-2BE8AE3ABA78}"/>
              </a:ext>
            </a:extLst>
          </p:cNvPr>
          <p:cNvSpPr/>
          <p:nvPr/>
        </p:nvSpPr>
        <p:spPr>
          <a:xfrm>
            <a:off x="5004048" y="2996952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少々お待ちください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0718" y="5317177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へや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5317177"/>
            <a:ext cx="7452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しょうしょう</a:t>
            </a:r>
            <a:endParaRPr lang="ko-KR" alt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6149784" y="5317176"/>
            <a:ext cx="7452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ま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1381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0A70B72-F1B9-4CD6-9FDE-80B9CE11E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7"/>
            <a:ext cx="6156176" cy="403864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629CB7D-4F0A-4FB2-859B-DCCE8FCDE367}"/>
              </a:ext>
            </a:extLst>
          </p:cNvPr>
          <p:cNvSpPr/>
          <p:nvPr/>
        </p:nvSpPr>
        <p:spPr>
          <a:xfrm>
            <a:off x="827584" y="4653136"/>
            <a:ext cx="64807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ja-JP" altLang="en-US" dirty="0"/>
              <a:t> </a:t>
            </a:r>
            <a:r>
              <a:rPr lang="ko-KR" altLang="en-US" dirty="0"/>
              <a:t>위 문장의 내용과 맞으면 ◯표</a:t>
            </a:r>
            <a:r>
              <a:rPr lang="en-US" altLang="ko-KR" dirty="0"/>
              <a:t>, </a:t>
            </a:r>
            <a:r>
              <a:rPr lang="ko-KR" altLang="en-US" dirty="0"/>
              <a:t>틀리면 </a:t>
            </a:r>
            <a:r>
              <a:rPr lang="en-US" altLang="ko-KR" dirty="0"/>
              <a:t>X</a:t>
            </a:r>
            <a:r>
              <a:rPr lang="ko-KR" altLang="en-US" dirty="0"/>
              <a:t>표를 </a:t>
            </a:r>
            <a:r>
              <a:rPr lang="ko-KR" altLang="en-US" dirty="0" err="1"/>
              <a:t>하시오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➊</a:t>
            </a:r>
            <a:r>
              <a:rPr lang="en-US" altLang="ko-KR" dirty="0" smtClean="0"/>
              <a:t> </a:t>
            </a:r>
            <a:r>
              <a:rPr lang="ko-KR" altLang="en-US" dirty="0"/>
              <a:t>호텔에서 </a:t>
            </a:r>
            <a:r>
              <a:rPr lang="en-US" altLang="ko-KR" dirty="0"/>
              <a:t>2</a:t>
            </a:r>
            <a:r>
              <a:rPr lang="ko-KR" altLang="en-US" dirty="0"/>
              <a:t>박을 할 예정이다</a:t>
            </a:r>
            <a:r>
              <a:rPr lang="en-US" altLang="ko-KR" dirty="0"/>
              <a:t>. (      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➋</a:t>
            </a:r>
            <a:r>
              <a:rPr lang="en-US" altLang="ko-KR" dirty="0" smtClean="0"/>
              <a:t> </a:t>
            </a:r>
            <a:r>
              <a:rPr lang="ko-KR" altLang="en-US" dirty="0"/>
              <a:t>호텔 도착은 아침 </a:t>
            </a:r>
            <a:r>
              <a:rPr lang="en-US" altLang="ko-KR" dirty="0"/>
              <a:t>8</a:t>
            </a:r>
            <a:r>
              <a:rPr lang="ko-KR" altLang="en-US" dirty="0"/>
              <a:t>시이다</a:t>
            </a:r>
            <a:r>
              <a:rPr lang="en-US" altLang="ko-KR" dirty="0"/>
              <a:t>. (      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➌</a:t>
            </a:r>
            <a:r>
              <a:rPr lang="en-US" altLang="ko-KR" dirty="0" smtClean="0"/>
              <a:t> </a:t>
            </a:r>
            <a:r>
              <a:rPr lang="ko-KR" altLang="en-US" dirty="0"/>
              <a:t>아침 식사를 할 예정이다</a:t>
            </a:r>
            <a:r>
              <a:rPr lang="en-US" altLang="ko-KR" dirty="0"/>
              <a:t>. (      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➍</a:t>
            </a:r>
            <a:r>
              <a:rPr lang="en-US" altLang="ko-KR" dirty="0" smtClean="0"/>
              <a:t> </a:t>
            </a:r>
            <a:r>
              <a:rPr lang="ko-KR" altLang="en-US" dirty="0"/>
              <a:t>저녁 식사는 예약하지 않았다</a:t>
            </a:r>
            <a:r>
              <a:rPr lang="en-US" altLang="ko-KR" dirty="0"/>
              <a:t>. (      )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4B50077-A77C-4BA8-8F85-1FD54BF377D6}"/>
              </a:ext>
            </a:extLst>
          </p:cNvPr>
          <p:cNvSpPr/>
          <p:nvPr/>
        </p:nvSpPr>
        <p:spPr>
          <a:xfrm>
            <a:off x="4345963" y="51571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◯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100DE1A8-C63F-434E-BE42-08E0DAA2D342}"/>
              </a:ext>
            </a:extLst>
          </p:cNvPr>
          <p:cNvSpPr/>
          <p:nvPr/>
        </p:nvSpPr>
        <p:spPr>
          <a:xfrm>
            <a:off x="3983085" y="598063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◯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D3A07A6D-DBB2-4B76-A1BE-F26548F460A4}"/>
              </a:ext>
            </a:extLst>
          </p:cNvPr>
          <p:cNvSpPr/>
          <p:nvPr/>
        </p:nvSpPr>
        <p:spPr>
          <a:xfrm>
            <a:off x="4453447" y="639793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◯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9328C3F-5D14-4479-BD5A-D4EDB3CF6502}"/>
              </a:ext>
            </a:extLst>
          </p:cNvPr>
          <p:cNvSpPr/>
          <p:nvPr/>
        </p:nvSpPr>
        <p:spPr>
          <a:xfrm>
            <a:off x="4154258" y="5549816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04048" y="270892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숙박카드를 작성해 봅시다</a:t>
            </a:r>
            <a:r>
              <a:rPr lang="en-US" altLang="ko-KR" dirty="0"/>
              <a:t>. (187</a:t>
            </a:r>
            <a:r>
              <a:rPr lang="ko-KR" altLang="en-US" dirty="0"/>
              <a:t>쪽에 숙박카드 양식이 있습니다</a:t>
            </a:r>
            <a:r>
              <a:rPr lang="en-US" altLang="ko-KR" dirty="0"/>
              <a:t>.)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C9D0453-16AA-4F68-B093-2B0C87E1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41" y="1107246"/>
            <a:ext cx="4458918" cy="57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908720"/>
            <a:ext cx="8784976" cy="5760640"/>
          </a:xfrm>
          <a:prstGeom prst="roundRect">
            <a:avLst/>
          </a:prstGeom>
          <a:noFill/>
          <a:ln cmpd="dbl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3568" y="4193035"/>
            <a:ext cx="77048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일본인들은 사과 표현을 자주 사용하는데</a:t>
            </a:r>
            <a:r>
              <a:rPr lang="en-US" altLang="ko-KR" dirty="0"/>
              <a:t>, </a:t>
            </a:r>
            <a:r>
              <a:rPr lang="ko-KR" altLang="en-US" dirty="0"/>
              <a:t>「</a:t>
            </a:r>
            <a:r>
              <a:rPr lang="ko-KR" altLang="en-US" dirty="0" err="1"/>
              <a:t>もうしわけございません」이</a:t>
            </a:r>
            <a:r>
              <a:rPr lang="ko-KR" altLang="en-US" dirty="0"/>
              <a:t> 가장 정중도가 높고</a:t>
            </a:r>
            <a:r>
              <a:rPr lang="en-US" altLang="ko-KR" dirty="0"/>
              <a:t>, </a:t>
            </a:r>
            <a:r>
              <a:rPr lang="ko-KR" altLang="en-US" dirty="0"/>
              <a:t>「</a:t>
            </a:r>
            <a:r>
              <a:rPr lang="ko-KR" altLang="en-US" dirty="0" err="1"/>
              <a:t>すみません</a:t>
            </a:r>
            <a:r>
              <a:rPr lang="ko-KR" altLang="en-US" dirty="0"/>
              <a:t>」</a:t>
            </a:r>
            <a:r>
              <a:rPr lang="en-US" altLang="ko-KR" dirty="0"/>
              <a:t>, </a:t>
            </a:r>
            <a:r>
              <a:rPr lang="ko-KR" altLang="en-US" dirty="0"/>
              <a:t>「</a:t>
            </a:r>
            <a:r>
              <a:rPr lang="ko-KR" altLang="en-US" dirty="0" err="1"/>
              <a:t>ごめんなさい」의</a:t>
            </a:r>
            <a:r>
              <a:rPr lang="ko-KR" altLang="en-US" dirty="0"/>
              <a:t> 순으로 쓰입니다</a:t>
            </a:r>
            <a:r>
              <a:rPr lang="en-US" altLang="ko-KR" dirty="0"/>
              <a:t>. </a:t>
            </a:r>
            <a:r>
              <a:rPr lang="ko-KR" altLang="en-US" dirty="0"/>
              <a:t>고객을 상대로 말할 때는 더욱 정중한 표현을 쓰기 때문에 「</a:t>
            </a:r>
            <a:r>
              <a:rPr lang="ko-KR" altLang="en-US" dirty="0" err="1"/>
              <a:t>です→でございます</a:t>
            </a:r>
            <a:r>
              <a:rPr lang="ko-KR" altLang="en-US" dirty="0"/>
              <a:t>」</a:t>
            </a:r>
            <a:r>
              <a:rPr lang="en-US" altLang="ko-KR" dirty="0"/>
              <a:t>, </a:t>
            </a:r>
            <a:r>
              <a:rPr lang="ko-KR" altLang="en-US" dirty="0"/>
              <a:t>「</a:t>
            </a:r>
            <a:r>
              <a:rPr lang="ko-KR" altLang="en-US" dirty="0" err="1"/>
              <a:t>なんにん→なんめいさま</a:t>
            </a:r>
            <a:r>
              <a:rPr lang="ko-KR" altLang="en-US" dirty="0"/>
              <a:t>」</a:t>
            </a:r>
            <a:r>
              <a:rPr lang="en-US" altLang="ko-KR" dirty="0"/>
              <a:t>, </a:t>
            </a:r>
            <a:r>
              <a:rPr lang="ko-KR" altLang="en-US" dirty="0"/>
              <a:t>「</a:t>
            </a:r>
            <a:r>
              <a:rPr lang="ko-KR" altLang="en-US" dirty="0" err="1"/>
              <a:t>わかりました→かしこまいました」로</a:t>
            </a:r>
            <a:r>
              <a:rPr lang="ko-KR" altLang="en-US" dirty="0"/>
              <a:t> 씁니다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B9DC203-48C5-4347-A85F-A83398D8B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26535"/>
            <a:ext cx="2880000" cy="216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C9916D1-C4B0-4F1B-A3B5-ED558B585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5816" y="1726535"/>
            <a:ext cx="2880000" cy="2160000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xmlns="" id="{7F3E7FC0-8C2F-4B03-A1C9-3467FB61482E}"/>
              </a:ext>
            </a:extLst>
          </p:cNvPr>
          <p:cNvSpPr/>
          <p:nvPr/>
        </p:nvSpPr>
        <p:spPr>
          <a:xfrm>
            <a:off x="3347864" y="1556792"/>
            <a:ext cx="1547952" cy="504056"/>
          </a:xfrm>
          <a:prstGeom prst="wedgeRoundRectCallout">
            <a:avLst>
              <a:gd name="adj1" fmla="val -26740"/>
              <a:gd name="adj2" fmla="val 86083"/>
              <a:gd name="adj3" fmla="val 16667"/>
            </a:avLst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すみません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xmlns="" id="{1E69417A-4723-464B-B86F-A1708DBA1687}"/>
              </a:ext>
            </a:extLst>
          </p:cNvPr>
          <p:cNvSpPr/>
          <p:nvPr/>
        </p:nvSpPr>
        <p:spPr>
          <a:xfrm>
            <a:off x="6227864" y="1556247"/>
            <a:ext cx="2520600" cy="504056"/>
          </a:xfrm>
          <a:prstGeom prst="wedgeRoundRectCallout">
            <a:avLst>
              <a:gd name="adj1" fmla="val -26740"/>
              <a:gd name="adj2" fmla="val 86083"/>
              <a:gd name="adj3" fmla="val 16667"/>
            </a:avLst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もうしわけございません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호텔방의 종류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9F5E80-0678-47A5-83D1-208A29DC55F2}"/>
              </a:ext>
            </a:extLst>
          </p:cNvPr>
          <p:cNvSpPr txBox="1"/>
          <p:nvPr/>
        </p:nvSpPr>
        <p:spPr>
          <a:xfrm>
            <a:off x="1907704" y="1462718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 シングルルーム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/>
              <a:t>인용 침대가 있는 방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ダブルルーム </a:t>
            </a:r>
            <a:r>
              <a:rPr lang="en-US" altLang="ja-JP" dirty="0"/>
              <a:t>2</a:t>
            </a:r>
            <a:r>
              <a:rPr lang="ko-KR" altLang="en-US" dirty="0"/>
              <a:t>인용 침대가 있는 방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ツインルーム </a:t>
            </a:r>
            <a:r>
              <a:rPr lang="en-US" altLang="ja-JP" dirty="0"/>
              <a:t>1</a:t>
            </a:r>
            <a:r>
              <a:rPr lang="ko-KR" altLang="en-US" dirty="0"/>
              <a:t>인용 침대 </a:t>
            </a:r>
            <a:r>
              <a:rPr lang="en-US" altLang="ko-KR" dirty="0"/>
              <a:t>2</a:t>
            </a:r>
            <a:r>
              <a:rPr lang="ko-KR" altLang="en-US" dirty="0"/>
              <a:t>개가 있는 방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オンドルの　へや </a:t>
            </a:r>
            <a:r>
              <a:rPr lang="ko-KR" altLang="en-US" dirty="0"/>
              <a:t>온돌로 된 방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DF358B83-115D-4CF2-B8CB-6B33C7885BA4}"/>
              </a:ext>
            </a:extLst>
          </p:cNvPr>
          <p:cNvSpPr/>
          <p:nvPr/>
        </p:nvSpPr>
        <p:spPr>
          <a:xfrm>
            <a:off x="827584" y="1616026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싱글 룸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xmlns="" id="{B2A1009D-3AED-4D2D-BE15-B20012460FCD}"/>
              </a:ext>
            </a:extLst>
          </p:cNvPr>
          <p:cNvSpPr/>
          <p:nvPr/>
        </p:nvSpPr>
        <p:spPr>
          <a:xfrm>
            <a:off x="827584" y="2169432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더블 룸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C661C311-339B-4089-BA98-C9D7EFD531A5}"/>
              </a:ext>
            </a:extLst>
          </p:cNvPr>
          <p:cNvSpPr/>
          <p:nvPr/>
        </p:nvSpPr>
        <p:spPr>
          <a:xfrm>
            <a:off x="827584" y="2718064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트윈 룸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xmlns="" id="{98C24E7B-683C-4343-89E7-9A101034AE65}"/>
              </a:ext>
            </a:extLst>
          </p:cNvPr>
          <p:cNvSpPr/>
          <p:nvPr/>
        </p:nvSpPr>
        <p:spPr>
          <a:xfrm>
            <a:off x="827584" y="3276273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온돌방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495289-31E5-488F-998C-A1F3E781F05C}"/>
              </a:ext>
            </a:extLst>
          </p:cNvPr>
          <p:cNvSpPr txBox="1"/>
          <p:nvPr/>
        </p:nvSpPr>
        <p:spPr>
          <a:xfrm>
            <a:off x="395536" y="391686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여행 기간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522B11-311B-4648-A5EB-FF7FB9E63918}"/>
              </a:ext>
            </a:extLst>
          </p:cNvPr>
          <p:cNvSpPr txBox="1"/>
          <p:nvPr/>
        </p:nvSpPr>
        <p:spPr>
          <a:xfrm>
            <a:off x="1907704" y="4286196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/>
              <a:t> </a:t>
            </a:r>
            <a:r>
              <a:rPr lang="ja-JP" altLang="en-US" dirty="0"/>
              <a:t>ひがえり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いっぱく　ふつか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にはく　みっか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さんばく　よっか</a:t>
            </a:r>
            <a:endParaRPr lang="ko-KR" altLang="en-US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xmlns="" id="{E356CD59-1B9F-4E53-87EA-4B577E6E2456}"/>
              </a:ext>
            </a:extLst>
          </p:cNvPr>
          <p:cNvSpPr/>
          <p:nvPr/>
        </p:nvSpPr>
        <p:spPr>
          <a:xfrm>
            <a:off x="827584" y="4439504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</a:rPr>
              <a:t>당일치기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5E94F8FD-A5CB-4170-8167-1A4CD3F28532}"/>
              </a:ext>
            </a:extLst>
          </p:cNvPr>
          <p:cNvSpPr/>
          <p:nvPr/>
        </p:nvSpPr>
        <p:spPr>
          <a:xfrm>
            <a:off x="827584" y="4992910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</a:t>
            </a:r>
            <a:r>
              <a:rPr lang="ko-KR" altLang="en-US" dirty="0">
                <a:solidFill>
                  <a:schemeClr val="tx1"/>
                </a:solidFill>
              </a:rPr>
              <a:t>박 </a:t>
            </a:r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일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6A472D57-D924-4A3D-9F33-B5BF2AA1FB92}"/>
              </a:ext>
            </a:extLst>
          </p:cNvPr>
          <p:cNvSpPr/>
          <p:nvPr/>
        </p:nvSpPr>
        <p:spPr>
          <a:xfrm>
            <a:off x="827584" y="5541542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박 </a:t>
            </a:r>
            <a:r>
              <a:rPr lang="en-US" altLang="ko-KR" dirty="0">
                <a:solidFill>
                  <a:schemeClr val="tx1"/>
                </a:solidFill>
              </a:rPr>
              <a:t>3</a:t>
            </a:r>
            <a:r>
              <a:rPr lang="ko-KR" altLang="en-US" dirty="0">
                <a:solidFill>
                  <a:schemeClr val="tx1"/>
                </a:solidFill>
              </a:rPr>
              <a:t>일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xmlns="" id="{829A895C-6080-4DC2-95D0-8245721672E7}"/>
              </a:ext>
            </a:extLst>
          </p:cNvPr>
          <p:cNvSpPr/>
          <p:nvPr/>
        </p:nvSpPr>
        <p:spPr>
          <a:xfrm>
            <a:off x="827584" y="6099751"/>
            <a:ext cx="1152128" cy="43204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3</a:t>
            </a:r>
            <a:r>
              <a:rPr lang="ko-KR" altLang="en-US" dirty="0">
                <a:solidFill>
                  <a:schemeClr val="tx1"/>
                </a:solidFill>
              </a:rPr>
              <a:t>박 </a:t>
            </a:r>
            <a:r>
              <a:rPr lang="en-US" altLang="ko-KR" dirty="0">
                <a:solidFill>
                  <a:schemeClr val="tx1"/>
                </a:solidFill>
              </a:rPr>
              <a:t>4</a:t>
            </a:r>
            <a:r>
              <a:rPr lang="ko-KR" altLang="en-US" dirty="0">
                <a:solidFill>
                  <a:schemeClr val="tx1"/>
                </a:solidFill>
              </a:rPr>
              <a:t>일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➌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물건의 개수 세기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BDFD4371-F952-44AE-BF5B-E6A0A1AF2B13}"/>
              </a:ext>
            </a:extLst>
          </p:cNvPr>
          <p:cNvSpPr/>
          <p:nvPr/>
        </p:nvSpPr>
        <p:spPr>
          <a:xfrm>
            <a:off x="395536" y="171474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ひとつ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xmlns="" id="{10283CAE-9235-4C64-96A0-0AE58F27ECD8}"/>
              </a:ext>
            </a:extLst>
          </p:cNvPr>
          <p:cNvSpPr/>
          <p:nvPr/>
        </p:nvSpPr>
        <p:spPr>
          <a:xfrm>
            <a:off x="3777036" y="171474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みっつ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8BB6A0CD-4F1F-432E-847F-11CDE034F295}"/>
              </a:ext>
            </a:extLst>
          </p:cNvPr>
          <p:cNvSpPr/>
          <p:nvPr/>
        </p:nvSpPr>
        <p:spPr>
          <a:xfrm>
            <a:off x="2086286" y="171474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ふたつ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xmlns="" id="{F2421E22-5BBA-4B47-A618-7816793B07DF}"/>
              </a:ext>
            </a:extLst>
          </p:cNvPr>
          <p:cNvSpPr/>
          <p:nvPr/>
        </p:nvSpPr>
        <p:spPr>
          <a:xfrm>
            <a:off x="7158536" y="171474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いつつ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FDFCE2C1-391A-4226-A83C-E272B84C1EE3}"/>
              </a:ext>
            </a:extLst>
          </p:cNvPr>
          <p:cNvSpPr/>
          <p:nvPr/>
        </p:nvSpPr>
        <p:spPr>
          <a:xfrm>
            <a:off x="5467786" y="171474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よっつ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7E596513-BB76-45BA-808E-0A55722CD236}"/>
              </a:ext>
            </a:extLst>
          </p:cNvPr>
          <p:cNvSpPr/>
          <p:nvPr/>
        </p:nvSpPr>
        <p:spPr>
          <a:xfrm>
            <a:off x="395536" y="270892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むっつ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xmlns="" id="{8A303727-4A68-4DC6-9CCA-2B28FB5FB1F8}"/>
              </a:ext>
            </a:extLst>
          </p:cNvPr>
          <p:cNvSpPr/>
          <p:nvPr/>
        </p:nvSpPr>
        <p:spPr>
          <a:xfrm>
            <a:off x="3777036" y="270892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やっつ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38025185-A4B3-4132-93C0-AFA64DE6D264}"/>
              </a:ext>
            </a:extLst>
          </p:cNvPr>
          <p:cNvSpPr/>
          <p:nvPr/>
        </p:nvSpPr>
        <p:spPr>
          <a:xfrm>
            <a:off x="2086286" y="270892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ななつ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778D0655-CB62-44AD-82F7-157F4E275F6A}"/>
              </a:ext>
            </a:extLst>
          </p:cNvPr>
          <p:cNvSpPr/>
          <p:nvPr/>
        </p:nvSpPr>
        <p:spPr>
          <a:xfrm>
            <a:off x="7158536" y="270892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とお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xmlns="" id="{3B02A857-7BF2-489B-96E4-B7D103AF8BD4}"/>
              </a:ext>
            </a:extLst>
          </p:cNvPr>
          <p:cNvSpPr/>
          <p:nvPr/>
        </p:nvSpPr>
        <p:spPr>
          <a:xfrm>
            <a:off x="5467786" y="270892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ここのつ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0E98E9-A78F-4E13-9430-30B7F0136FBC}"/>
              </a:ext>
            </a:extLst>
          </p:cNvPr>
          <p:cNvSpPr txBox="1"/>
          <p:nvPr/>
        </p:nvSpPr>
        <p:spPr>
          <a:xfrm>
            <a:off x="395536" y="397370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➍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사람 수 세기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xmlns="" id="{DEDC740C-904F-40C0-903A-E9DBC62A8242}"/>
              </a:ext>
            </a:extLst>
          </p:cNvPr>
          <p:cNvSpPr/>
          <p:nvPr/>
        </p:nvSpPr>
        <p:spPr>
          <a:xfrm>
            <a:off x="395536" y="459506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ひとり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FFED3535-BC9E-42C4-B12D-27DC503C9DDF}"/>
              </a:ext>
            </a:extLst>
          </p:cNvPr>
          <p:cNvSpPr/>
          <p:nvPr/>
        </p:nvSpPr>
        <p:spPr>
          <a:xfrm>
            <a:off x="3777036" y="459506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さんにん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CEC0646E-9FEB-44BC-ABC5-00099229D256}"/>
              </a:ext>
            </a:extLst>
          </p:cNvPr>
          <p:cNvSpPr/>
          <p:nvPr/>
        </p:nvSpPr>
        <p:spPr>
          <a:xfrm>
            <a:off x="2086286" y="459506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ふたり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60BA901C-EBE5-4ED9-B7E4-2CEF9A6DA005}"/>
              </a:ext>
            </a:extLst>
          </p:cNvPr>
          <p:cNvSpPr/>
          <p:nvPr/>
        </p:nvSpPr>
        <p:spPr>
          <a:xfrm>
            <a:off x="7158536" y="459506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ごにん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xmlns="" id="{AA133E86-0C92-4799-B81C-1CCF46FA54E2}"/>
              </a:ext>
            </a:extLst>
          </p:cNvPr>
          <p:cNvSpPr/>
          <p:nvPr/>
        </p:nvSpPr>
        <p:spPr>
          <a:xfrm>
            <a:off x="5467786" y="4595066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よにん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xmlns="" id="{A38FB4A5-989C-4856-80F9-E1D7CBCCFD61}"/>
              </a:ext>
            </a:extLst>
          </p:cNvPr>
          <p:cNvSpPr/>
          <p:nvPr/>
        </p:nvSpPr>
        <p:spPr>
          <a:xfrm>
            <a:off x="395536" y="558924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ろくにん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xmlns="" id="{DE4A89F8-288D-4903-B919-D4D90BB888F8}"/>
              </a:ext>
            </a:extLst>
          </p:cNvPr>
          <p:cNvSpPr/>
          <p:nvPr/>
        </p:nvSpPr>
        <p:spPr>
          <a:xfrm>
            <a:off x="3777036" y="558924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はちにん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xmlns="" id="{C94DB4ED-DA62-4556-89A6-66C72E870831}"/>
              </a:ext>
            </a:extLst>
          </p:cNvPr>
          <p:cNvSpPr/>
          <p:nvPr/>
        </p:nvSpPr>
        <p:spPr>
          <a:xfrm>
            <a:off x="2086286" y="558924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しちにん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6AB56384-6D35-432F-9995-137588EAEB0E}"/>
              </a:ext>
            </a:extLst>
          </p:cNvPr>
          <p:cNvSpPr/>
          <p:nvPr/>
        </p:nvSpPr>
        <p:spPr>
          <a:xfrm>
            <a:off x="7158536" y="558924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じゅうにん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BC060E27-6930-45E6-8884-6798F4077D7B}"/>
              </a:ext>
            </a:extLst>
          </p:cNvPr>
          <p:cNvSpPr/>
          <p:nvPr/>
        </p:nvSpPr>
        <p:spPr>
          <a:xfrm>
            <a:off x="5467786" y="5589240"/>
            <a:ext cx="1584176" cy="792088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きゅうにん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대화를 잘 듣고 두 사람이 선택한 디저트를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56" y="205553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E62B09-731F-473F-AFF2-467709F08FBD}"/>
              </a:ext>
            </a:extLst>
          </p:cNvPr>
          <p:cNvSpPr txBox="1"/>
          <p:nvPr/>
        </p:nvSpPr>
        <p:spPr>
          <a:xfrm>
            <a:off x="284443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endParaRPr lang="ko-KR" altLang="en-US" dirty="0">
              <a:solidFill>
                <a:srgbClr val="FFC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4BD6820-E659-4DF3-B851-AE20E2AA6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/>
        </p:blipFill>
        <p:spPr>
          <a:xfrm>
            <a:off x="75581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9BB4740-122A-443E-9061-4F104ACFB5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43843"/>
          <a:stretch/>
        </p:blipFill>
        <p:spPr>
          <a:xfrm>
            <a:off x="345599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8A31AD2-1432-4B52-8560-04BF93B04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/>
        </p:blipFill>
        <p:spPr>
          <a:xfrm>
            <a:off x="615617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4A5721B-D71E-4FA0-9FD3-5201AA2D8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34079"/>
          <a:stretch/>
        </p:blipFill>
        <p:spPr>
          <a:xfrm>
            <a:off x="755816" y="4222658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BF14D02-38C7-4C53-889B-6AA9E898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2120"/>
          <a:stretch/>
        </p:blipFill>
        <p:spPr>
          <a:xfrm>
            <a:off x="3528004" y="4222658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F8DE5B3-40E2-41F5-8A33-9CD2F5FB6FDB}"/>
              </a:ext>
            </a:extLst>
          </p:cNvPr>
          <p:cNvSpPr txBox="1"/>
          <p:nvPr/>
        </p:nvSpPr>
        <p:spPr>
          <a:xfrm>
            <a:off x="554461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CDAD5B-7303-4E0C-BCA4-B393D832D156}"/>
              </a:ext>
            </a:extLst>
          </p:cNvPr>
          <p:cNvSpPr txBox="1"/>
          <p:nvPr/>
        </p:nvSpPr>
        <p:spPr>
          <a:xfrm>
            <a:off x="144256" y="426194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latin typeface="MS UI Gothic"/>
              </a:rPr>
              <a:t>➍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FA25D2-D833-4B55-8420-DDE966D830E6}"/>
              </a:ext>
            </a:extLst>
          </p:cNvPr>
          <p:cNvSpPr txBox="1"/>
          <p:nvPr/>
        </p:nvSpPr>
        <p:spPr>
          <a:xfrm>
            <a:off x="2844436" y="426844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latin typeface="MS UI Gothic"/>
              </a:rPr>
              <a:t>➎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934192" y="205372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192" y="11027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보기의 대화문에서 밑줄 친 단어를 히라가나로 바르게 표기한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B3A549-67D3-40DC-AFAD-44CA32E11A8D}"/>
              </a:ext>
            </a:extLst>
          </p:cNvPr>
          <p:cNvSpPr txBox="1"/>
          <p:nvPr/>
        </p:nvSpPr>
        <p:spPr>
          <a:xfrm>
            <a:off x="444000" y="3214910"/>
            <a:ext cx="8232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ひとり　　　　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ふたり</a:t>
            </a:r>
            <a:r>
              <a:rPr lang="en-US" altLang="ko-KR" dirty="0"/>
              <a:t> </a:t>
            </a:r>
            <a:r>
              <a:rPr lang="ja-JP" altLang="en-US" dirty="0"/>
              <a:t>　　　　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さんにん　　　　</a:t>
            </a:r>
            <a:r>
              <a:rPr lang="en-US" altLang="ko-KR" dirty="0"/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よにん　　　　</a:t>
            </a:r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ごにん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40C1652-C6A7-4ABC-9B01-1F8F39AA122D}"/>
              </a:ext>
            </a:extLst>
          </p:cNvPr>
          <p:cNvSpPr/>
          <p:nvPr/>
        </p:nvSpPr>
        <p:spPr>
          <a:xfrm>
            <a:off x="5670408" y="328130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1846130"/>
            <a:ext cx="8232456" cy="1271173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いらっしゃいませ。何名様ですか。</a:t>
            </a: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u="sng" dirty="0">
                <a:solidFill>
                  <a:schemeClr val="tx1"/>
                </a:solidFill>
              </a:rPr>
              <a:t>四人</a:t>
            </a:r>
            <a:r>
              <a:rPr lang="ja-JP" altLang="en-US" dirty="0">
                <a:solidFill>
                  <a:schemeClr val="tx1"/>
                </a:solidFill>
              </a:rPr>
              <a:t>です。</a:t>
            </a:r>
          </a:p>
        </p:txBody>
      </p:sp>
      <p:pic>
        <p:nvPicPr>
          <p:cNvPr id="9" name="Picture 2" descr="C:\Users\Administrator\Desktop\캡처.JPG">
            <a:extLst>
              <a:ext uri="{FF2B5EF4-FFF2-40B4-BE49-F238E27FC236}">
                <a16:creationId xmlns:a16="http://schemas.microsoft.com/office/drawing/2014/main" xmlns="" id="{8C46A4E2-1153-4CCD-ABDD-0F66B6A0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78E3D3-1E39-4A42-9DBE-AAE48190A46C}"/>
              </a:ext>
            </a:extLst>
          </p:cNvPr>
          <p:cNvSpPr txBox="1"/>
          <p:nvPr/>
        </p:nvSpPr>
        <p:spPr>
          <a:xfrm>
            <a:off x="2663788" y="198027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r>
              <a:rPr lang="ko-KR" altLang="en-US" sz="800" dirty="0"/>
              <a:t> </a:t>
            </a:r>
            <a:r>
              <a:rPr lang="ja-JP" altLang="en-US" sz="800" dirty="0"/>
              <a:t>めい さま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8064D4-F272-47BF-86DF-15D2F7782EE6}"/>
              </a:ext>
            </a:extLst>
          </p:cNvPr>
          <p:cNvSpPr txBox="1"/>
          <p:nvPr/>
        </p:nvSpPr>
        <p:spPr>
          <a:xfrm>
            <a:off x="395536" y="407707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3. </a:t>
            </a:r>
            <a:r>
              <a:rPr lang="ko-KR" altLang="en-US" dirty="0"/>
              <a:t>그림과 </a:t>
            </a:r>
            <a:r>
              <a:rPr lang="ko-KR" altLang="en-US" dirty="0" err="1"/>
              <a:t>관계있는</a:t>
            </a:r>
            <a:r>
              <a:rPr lang="ko-KR" altLang="en-US" dirty="0"/>
              <a:t>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1D40D3DD-2B2F-42F2-8CC8-CDC6A00D2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0" y="4898439"/>
            <a:ext cx="1801368" cy="1438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F8B13F-43B1-4F46-AA77-EBBAE886322C}"/>
              </a:ext>
            </a:extLst>
          </p:cNvPr>
          <p:cNvSpPr txBox="1"/>
          <p:nvPr/>
        </p:nvSpPr>
        <p:spPr>
          <a:xfrm>
            <a:off x="2915816" y="474060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わしつ　</a:t>
            </a:r>
            <a:r>
              <a:rPr lang="en-US" altLang="ja-JP" dirty="0"/>
              <a:t>	</a:t>
            </a:r>
            <a:r>
              <a:rPr lang="ko-KR" altLang="en-US" dirty="0"/>
              <a:t> </a:t>
            </a:r>
            <a:r>
              <a:rPr lang="en-US" altLang="ko-KR" dirty="0"/>
              <a:t>	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モーニングコール　　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バイキング</a:t>
            </a:r>
            <a:r>
              <a:rPr lang="en-US" altLang="ja-JP" dirty="0"/>
              <a:t>	</a:t>
            </a:r>
            <a:r>
              <a:rPr lang="ko-KR" altLang="en-US" dirty="0"/>
              <a:t> </a:t>
            </a:r>
            <a:r>
              <a:rPr lang="en-US" altLang="ko-KR" dirty="0"/>
              <a:t>	</a:t>
            </a:r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ちょうしょくつき　　　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うみがわのへや</a:t>
            </a:r>
            <a:endParaRPr lang="ko-KR" altLang="en-US" dirty="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xmlns="" id="{32849190-E01F-4A4C-9F0B-02768FD05467}"/>
              </a:ext>
            </a:extLst>
          </p:cNvPr>
          <p:cNvSpPr/>
          <p:nvPr/>
        </p:nvSpPr>
        <p:spPr>
          <a:xfrm>
            <a:off x="2906672" y="6011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0A4EE31-44C3-43FF-8B0F-226083A8C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5957"/>
          <a:stretch/>
        </p:blipFill>
        <p:spPr>
          <a:xfrm>
            <a:off x="755576" y="4005064"/>
            <a:ext cx="3600000" cy="270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C5249963-AE3C-4774-B529-90677FBEA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7770"/>
          <a:stretch/>
        </p:blipFill>
        <p:spPr>
          <a:xfrm>
            <a:off x="4572000" y="1182386"/>
            <a:ext cx="3600000" cy="270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FA4DFEF3-C00C-4384-8830-CB62A56AC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/>
        </p:blipFill>
        <p:spPr>
          <a:xfrm>
            <a:off x="4572000" y="4006224"/>
            <a:ext cx="3600000" cy="27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92696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숙박시설 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ホテル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780A8946-5311-4630-9BEF-37193F689CAB}"/>
              </a:ext>
            </a:extLst>
          </p:cNvPr>
          <p:cNvSpPr/>
          <p:nvPr/>
        </p:nvSpPr>
        <p:spPr>
          <a:xfrm>
            <a:off x="539552" y="1062028"/>
            <a:ext cx="3816024" cy="128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비교적 규모가 큰 숙소이다</a:t>
            </a:r>
            <a:r>
              <a:rPr lang="en-US" altLang="ko-KR" dirty="0"/>
              <a:t>. </a:t>
            </a:r>
            <a:r>
              <a:rPr lang="ko-KR" altLang="en-US" dirty="0"/>
              <a:t>도시나 휴양지</a:t>
            </a:r>
            <a:r>
              <a:rPr lang="en-US" altLang="ko-KR" dirty="0"/>
              <a:t>, </a:t>
            </a:r>
            <a:r>
              <a:rPr lang="ko-KR" altLang="en-US" dirty="0"/>
              <a:t>명승지 등에서 많이 볼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0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4. </a:t>
            </a:r>
            <a:r>
              <a:rPr lang="ko-KR" altLang="en-US" dirty="0"/>
              <a:t>빈칸을 채워 단어를 완성</a:t>
            </a:r>
            <a:r>
              <a:rPr lang="ja-JP" altLang="en-US" dirty="0"/>
              <a:t>　</a:t>
            </a:r>
            <a:r>
              <a:rPr lang="ko-KR" altLang="en-US" dirty="0" err="1"/>
              <a:t>하시오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96354CC6-FBBA-4087-9777-65B69C4A7F78}"/>
              </a:ext>
            </a:extLst>
          </p:cNvPr>
          <p:cNvSpPr/>
          <p:nvPr/>
        </p:nvSpPr>
        <p:spPr>
          <a:xfrm>
            <a:off x="611560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ル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xmlns="" id="{C79C9D0F-F45A-4402-BDB2-915CABB7D237}"/>
              </a:ext>
            </a:extLst>
          </p:cNvPr>
          <p:cNvSpPr/>
          <p:nvPr/>
        </p:nvSpPr>
        <p:spPr>
          <a:xfrm>
            <a:off x="1753977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ー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xmlns="" id="{F3291B76-7FE9-4EED-910C-84E8661FC61F}"/>
              </a:ext>
            </a:extLst>
          </p:cNvPr>
          <p:cNvSpPr/>
          <p:nvPr/>
        </p:nvSpPr>
        <p:spPr>
          <a:xfrm>
            <a:off x="2896394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ム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5E0E79A0-2C41-4534-83A7-64DA2AEDA3C5}"/>
              </a:ext>
            </a:extLst>
          </p:cNvPr>
          <p:cNvSpPr/>
          <p:nvPr/>
        </p:nvSpPr>
        <p:spPr>
          <a:xfrm>
            <a:off x="4038811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DE473462-9233-40EE-A5A9-1C2FC9E39129}"/>
              </a:ext>
            </a:extLst>
          </p:cNvPr>
          <p:cNvSpPr/>
          <p:nvPr/>
        </p:nvSpPr>
        <p:spPr>
          <a:xfrm>
            <a:off x="5181228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ェ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BB9D0250-320A-4CAB-91E6-DF854F74C811}"/>
              </a:ext>
            </a:extLst>
          </p:cNvPr>
          <p:cNvSpPr/>
          <p:nvPr/>
        </p:nvSpPr>
        <p:spPr>
          <a:xfrm>
            <a:off x="6323645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ン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xmlns="" id="{87E4001A-16E2-4F56-98B2-B77753FDCD68}"/>
              </a:ext>
            </a:extLst>
          </p:cNvPr>
          <p:cNvSpPr/>
          <p:nvPr/>
        </p:nvSpPr>
        <p:spPr>
          <a:xfrm>
            <a:off x="7466064" y="1988840"/>
            <a:ext cx="1080120" cy="10801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092260-9D5A-459F-858D-0ADB7B05A790}"/>
              </a:ext>
            </a:extLst>
          </p:cNvPr>
          <p:cNvSpPr txBox="1"/>
          <p:nvPr/>
        </p:nvSpPr>
        <p:spPr>
          <a:xfrm>
            <a:off x="4038811" y="2236512"/>
            <a:ext cx="1080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チ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AD94FD-4167-4081-BC7E-D0D32D7D2995}"/>
              </a:ext>
            </a:extLst>
          </p:cNvPr>
          <p:cNvSpPr txBox="1"/>
          <p:nvPr/>
        </p:nvSpPr>
        <p:spPr>
          <a:xfrm>
            <a:off x="7466066" y="2236511"/>
            <a:ext cx="1080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ジ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➊</a:t>
            </a:r>
            <a:r>
              <a:rPr lang="en-US" altLang="ja-JP" dirty="0" smtClean="0"/>
              <a:t> </a:t>
            </a:r>
            <a:r>
              <a:rPr lang="ja-JP" altLang="en-US" dirty="0"/>
              <a:t>オンドルと 洋室と どちらが よろしいでしょうか。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ko-KR" altLang="en-US" dirty="0"/>
              <a:t>    온돌방과 침대 방중 어느 쪽이 좋으십니까</a:t>
            </a:r>
            <a:r>
              <a:rPr lang="en-US" altLang="ko-KR" dirty="0"/>
              <a:t>?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➋</a:t>
            </a:r>
            <a:r>
              <a:rPr lang="en-US" altLang="ja-JP" dirty="0" smtClean="0"/>
              <a:t> </a:t>
            </a:r>
            <a:r>
              <a:rPr lang="ja-JP" altLang="en-US" dirty="0"/>
              <a:t>この 宿泊カードに お名前と ご連絡先を お書きください。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이 숙박 카드에 성함과 연락처를 써 주십시오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➌</a:t>
            </a:r>
            <a:r>
              <a:rPr lang="en-US" altLang="ja-JP" dirty="0" smtClean="0"/>
              <a:t> </a:t>
            </a:r>
            <a:r>
              <a:rPr lang="ja-JP" altLang="en-US" dirty="0"/>
              <a:t>朝食つきの 料金です。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조식이 포함된 요금입니다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➍</a:t>
            </a:r>
            <a:r>
              <a:rPr lang="en-US" altLang="ja-JP" dirty="0" smtClean="0"/>
              <a:t> </a:t>
            </a:r>
            <a:r>
              <a:rPr lang="ja-JP" altLang="en-US" dirty="0"/>
              <a:t>この 辺の 地図は ありませんか。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이 주변의 지도는 없습니까</a:t>
            </a:r>
            <a:r>
              <a:rPr lang="en-US" altLang="ja-JP" dirty="0"/>
              <a:t>?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호텔 관련 표현에 대해 더 알아 봅시다</a:t>
            </a:r>
            <a:r>
              <a:rPr lang="en-US" altLang="ko-KR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27A69D-7FB1-49D4-8D8C-78EB0377EF6E}"/>
              </a:ext>
            </a:extLst>
          </p:cNvPr>
          <p:cNvSpPr txBox="1"/>
          <p:nvPr/>
        </p:nvSpPr>
        <p:spPr>
          <a:xfrm>
            <a:off x="2276888" y="1513688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ようしつ</a:t>
            </a:r>
            <a:endParaRPr lang="ko-KR" alt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85CABD-64E9-496B-B869-F914F90B83F5}"/>
              </a:ext>
            </a:extLst>
          </p:cNvPr>
          <p:cNvSpPr txBox="1"/>
          <p:nvPr/>
        </p:nvSpPr>
        <p:spPr>
          <a:xfrm>
            <a:off x="1655676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しゅくはく</a:t>
            </a:r>
            <a:endParaRPr lang="ko-KR" alt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FA31BC-8666-478B-8BDE-C1ADE2D177E5}"/>
              </a:ext>
            </a:extLst>
          </p:cNvPr>
          <p:cNvSpPr txBox="1"/>
          <p:nvPr/>
        </p:nvSpPr>
        <p:spPr>
          <a:xfrm>
            <a:off x="3257568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　まえ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0C5F58-607F-4BF6-8DAC-16CA950AD56D}"/>
              </a:ext>
            </a:extLst>
          </p:cNvPr>
          <p:cNvSpPr txBox="1"/>
          <p:nvPr/>
        </p:nvSpPr>
        <p:spPr>
          <a:xfrm>
            <a:off x="4122808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れん</a:t>
            </a:r>
            <a:r>
              <a:rPr lang="ko-KR" altLang="en-US" sz="800" dirty="0"/>
              <a:t> </a:t>
            </a:r>
            <a:r>
              <a:rPr lang="ja-JP" altLang="en-US" sz="800" dirty="0"/>
              <a:t>らく さき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2A3ABE-6A14-44FA-B78D-3F05BF13F000}"/>
              </a:ext>
            </a:extLst>
          </p:cNvPr>
          <p:cNvSpPr txBox="1"/>
          <p:nvPr/>
        </p:nvSpPr>
        <p:spPr>
          <a:xfrm>
            <a:off x="5337228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endParaRPr lang="en-US" altLang="ko-KR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0B8AEF-943D-495C-8A06-4E0CD4232754}"/>
              </a:ext>
            </a:extLst>
          </p:cNvPr>
          <p:cNvSpPr txBox="1"/>
          <p:nvPr/>
        </p:nvSpPr>
        <p:spPr>
          <a:xfrm>
            <a:off x="1143048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ちょうしょく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A4C13E-6625-4A32-904B-6C74A9D6F887}"/>
              </a:ext>
            </a:extLst>
          </p:cNvPr>
          <p:cNvSpPr txBox="1"/>
          <p:nvPr/>
        </p:nvSpPr>
        <p:spPr>
          <a:xfrm>
            <a:off x="2339180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りょ　きん</a:t>
            </a:r>
            <a:endParaRPr lang="en-US" altLang="ko-KR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374FCA-B5A3-45C3-A7AC-B9A3853FCE96}"/>
              </a:ext>
            </a:extLst>
          </p:cNvPr>
          <p:cNvSpPr txBox="1"/>
          <p:nvPr/>
        </p:nvSpPr>
        <p:spPr>
          <a:xfrm>
            <a:off x="1664852" y="4810107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へん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677C38-2D2C-4158-9E59-920DC7E90761}"/>
              </a:ext>
            </a:extLst>
          </p:cNvPr>
          <p:cNvSpPr txBox="1"/>
          <p:nvPr/>
        </p:nvSpPr>
        <p:spPr>
          <a:xfrm>
            <a:off x="2260364" y="4810107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ち　　ず</a:t>
            </a:r>
            <a:endParaRPr lang="en-US" altLang="ko-KR" sz="800" dirty="0"/>
          </a:p>
        </p:txBody>
      </p:sp>
    </p:spTree>
    <p:extLst>
      <p:ext uri="{BB962C8B-B14F-4D97-AF65-F5344CB8AC3E}">
        <p14:creationId xmlns:p14="http://schemas.microsoft.com/office/powerpoint/2010/main" val="15540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➎</a:t>
            </a:r>
            <a:r>
              <a:rPr lang="en-US" altLang="ja-JP" dirty="0" smtClean="0"/>
              <a:t> </a:t>
            </a:r>
            <a:r>
              <a:rPr lang="ja-JP" altLang="en-US" dirty="0"/>
              <a:t>チェックアウトは </a:t>
            </a:r>
            <a:r>
              <a:rPr lang="en-US" altLang="ja-JP" dirty="0"/>
              <a:t>12</a:t>
            </a:r>
            <a:r>
              <a:rPr lang="ja-JP" altLang="en-US" dirty="0"/>
              <a:t>時までに お願いします。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체크아웃은 </a:t>
            </a:r>
            <a:r>
              <a:rPr lang="en-US" altLang="ja-JP" dirty="0"/>
              <a:t>12</a:t>
            </a:r>
            <a:r>
              <a:rPr lang="ja-JP" altLang="en-US" dirty="0"/>
              <a:t>시까지 부탁드립니다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➏</a:t>
            </a:r>
            <a:r>
              <a:rPr lang="en-US" altLang="ja-JP" dirty="0" smtClean="0"/>
              <a:t> </a:t>
            </a:r>
            <a:r>
              <a:rPr lang="ja-JP" altLang="en-US" dirty="0"/>
              <a:t>チェックアウトしてから </a:t>
            </a:r>
            <a:r>
              <a:rPr lang="en-US" altLang="ja-JP" dirty="0"/>
              <a:t>4</a:t>
            </a:r>
            <a:r>
              <a:rPr lang="ja-JP" altLang="en-US" dirty="0"/>
              <a:t>時まで この 荷物を お願いできますか。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체크아웃을 하고 나서 </a:t>
            </a:r>
            <a:r>
              <a:rPr lang="en-US" altLang="ja-JP" dirty="0"/>
              <a:t>4</a:t>
            </a:r>
            <a:r>
              <a:rPr lang="ja-JP" altLang="en-US" dirty="0"/>
              <a:t>시까지 이 짐을 맡아줄 수 있습니까</a:t>
            </a:r>
            <a:r>
              <a:rPr lang="en-US" altLang="ja-JP" dirty="0"/>
              <a:t>?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➐</a:t>
            </a:r>
            <a:r>
              <a:rPr lang="en-US" altLang="ja-JP" dirty="0" smtClean="0"/>
              <a:t> </a:t>
            </a:r>
            <a:r>
              <a:rPr lang="ja-JP" altLang="en-US" dirty="0"/>
              <a:t>部屋の 中に かぎを おきわすれました。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방 안에 열쇠를 두고 나왔습니다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➑</a:t>
            </a:r>
            <a:r>
              <a:rPr lang="en-US" altLang="ja-JP" dirty="0" smtClean="0"/>
              <a:t> </a:t>
            </a:r>
            <a:r>
              <a:rPr lang="ja-JP" altLang="en-US" dirty="0"/>
              <a:t>ルームは </a:t>
            </a:r>
            <a:r>
              <a:rPr lang="en-US" altLang="ja-JP" dirty="0"/>
              <a:t>7</a:t>
            </a:r>
            <a:r>
              <a:rPr lang="ja-JP" altLang="en-US" dirty="0"/>
              <a:t>階でございます。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방은 </a:t>
            </a:r>
            <a:r>
              <a:rPr lang="en-US" altLang="ja-JP" dirty="0"/>
              <a:t>7</a:t>
            </a:r>
            <a:r>
              <a:rPr lang="ja-JP" altLang="en-US" dirty="0"/>
              <a:t>층입니다</a:t>
            </a:r>
            <a:r>
              <a:rPr lang="en-US" altLang="ja-JP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호텔 관련 표현에 대해 더 알아 봅시다</a:t>
            </a:r>
            <a:r>
              <a:rPr lang="en-US" altLang="ko-KR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65E96F-D085-4830-86B0-04CF97EDA7E6}"/>
              </a:ext>
            </a:extLst>
          </p:cNvPr>
          <p:cNvSpPr txBox="1"/>
          <p:nvPr/>
        </p:nvSpPr>
        <p:spPr>
          <a:xfrm>
            <a:off x="3059832" y="1513688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9226CB-C84E-4E54-96BA-609DBA1B8FEA}"/>
              </a:ext>
            </a:extLst>
          </p:cNvPr>
          <p:cNvSpPr txBox="1"/>
          <p:nvPr/>
        </p:nvSpPr>
        <p:spPr>
          <a:xfrm>
            <a:off x="3518232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2E6FB0-0F9F-4316-BEF4-16B229B94DB8}"/>
              </a:ext>
            </a:extLst>
          </p:cNvPr>
          <p:cNvSpPr txBox="1"/>
          <p:nvPr/>
        </p:nvSpPr>
        <p:spPr>
          <a:xfrm>
            <a:off x="4717160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　　もつ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A3B74F-053E-43A6-9A5C-33CD261B25D9}"/>
              </a:ext>
            </a:extLst>
          </p:cNvPr>
          <p:cNvSpPr txBox="1"/>
          <p:nvPr/>
        </p:nvSpPr>
        <p:spPr>
          <a:xfrm>
            <a:off x="5600116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en-US" altLang="ko-KR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80BC5F-E20F-40B3-8C33-96B778D62B1B}"/>
              </a:ext>
            </a:extLst>
          </p:cNvPr>
          <p:cNvSpPr txBox="1"/>
          <p:nvPr/>
        </p:nvSpPr>
        <p:spPr>
          <a:xfrm>
            <a:off x="1295064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へや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1D78B0-B143-40AD-8B65-0F34A5FF1E61}"/>
              </a:ext>
            </a:extLst>
          </p:cNvPr>
          <p:cNvSpPr txBox="1"/>
          <p:nvPr/>
        </p:nvSpPr>
        <p:spPr>
          <a:xfrm>
            <a:off x="1952852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なか</a:t>
            </a:r>
            <a:endParaRPr lang="en-US" altLang="ko-KR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9D4EB8-E229-4BC3-AC41-BAC996A98252}"/>
              </a:ext>
            </a:extLst>
          </p:cNvPr>
          <p:cNvSpPr txBox="1"/>
          <p:nvPr/>
        </p:nvSpPr>
        <p:spPr>
          <a:xfrm>
            <a:off x="2260364" y="4810107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かい</a:t>
            </a:r>
            <a:endParaRPr lang="en-US" altLang="ko-KR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69B7B7-A24D-4D2E-BE1F-70AF0B8516DB}"/>
              </a:ext>
            </a:extLst>
          </p:cNvPr>
          <p:cNvSpPr txBox="1"/>
          <p:nvPr/>
        </p:nvSpPr>
        <p:spPr>
          <a:xfrm>
            <a:off x="4162824" y="1513688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まで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5734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메뉴판</a:t>
            </a:r>
            <a:r>
              <a:rPr lang="ko-KR" altLang="en-US" dirty="0"/>
              <a:t> 만들기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00CE86-6F60-450C-90F9-68CA3948EF3F}"/>
              </a:ext>
            </a:extLst>
          </p:cNvPr>
          <p:cNvSpPr txBox="1"/>
          <p:nvPr/>
        </p:nvSpPr>
        <p:spPr>
          <a:xfrm>
            <a:off x="395536" y="146271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/>
              <a:t>1. 4</a:t>
            </a:r>
            <a:r>
              <a:rPr lang="ko-KR" altLang="en-US" dirty="0"/>
              <a:t>명 정도 모둠을 만들어 어떤 음식 종류에 대하여 조사할지 의논합니다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2. </a:t>
            </a:r>
            <a:r>
              <a:rPr lang="ko-KR" altLang="en-US" dirty="0"/>
              <a:t>각자 가지고 온 메뉴 사진을 종류에 따라 분류합니다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3. </a:t>
            </a:r>
            <a:r>
              <a:rPr lang="ko-KR" altLang="en-US" dirty="0"/>
              <a:t>정리한 메뉴를 배치하고 장식하여 메뉴판을 만듭니다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4. </a:t>
            </a:r>
            <a:r>
              <a:rPr lang="ko-KR" altLang="en-US" dirty="0"/>
              <a:t>메뉴판을 보면서 한 명은 점원으로</a:t>
            </a:r>
            <a:r>
              <a:rPr lang="en-US" altLang="ko-KR" dirty="0"/>
              <a:t>, </a:t>
            </a:r>
            <a:r>
              <a:rPr lang="ko-KR" altLang="en-US" dirty="0"/>
              <a:t>다른 </a:t>
            </a:r>
            <a:r>
              <a:rPr lang="ko-KR" altLang="en-US" dirty="0" err="1"/>
              <a:t>모둠원은</a:t>
            </a:r>
            <a:r>
              <a:rPr lang="ko-KR" altLang="en-US" dirty="0"/>
              <a:t> 손님으로 주문하는 역할 놀이를 해봅시다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5. </a:t>
            </a:r>
            <a:r>
              <a:rPr lang="ko-KR" altLang="en-US" dirty="0"/>
              <a:t>옆 모둠의 </a:t>
            </a:r>
            <a:r>
              <a:rPr lang="ko-KR" altLang="en-US" dirty="0" err="1"/>
              <a:t>메뉴판과도</a:t>
            </a:r>
            <a:r>
              <a:rPr lang="ko-KR" altLang="en-US" dirty="0"/>
              <a:t> 바꿔가며 주문해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67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F2690AC-8231-451F-94B6-9500302DB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976291" cy="48010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93E74E2-A09F-4B7E-98F4-C2B822D51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3"/>
            <a:ext cx="3329979" cy="48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00CE86-6F60-450C-90F9-68CA3948EF3F}"/>
              </a:ext>
            </a:extLst>
          </p:cNvPr>
          <p:cNvSpPr txBox="1"/>
          <p:nvPr/>
        </p:nvSpPr>
        <p:spPr>
          <a:xfrm>
            <a:off x="395536" y="1462718"/>
            <a:ext cx="8424936" cy="277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점원 </a:t>
            </a:r>
            <a:r>
              <a:rPr lang="en-US" altLang="ja-JP" dirty="0"/>
              <a:t>: </a:t>
            </a:r>
            <a:r>
              <a:rPr lang="ja-JP" altLang="en-US" dirty="0"/>
              <a:t>いらっしゃいませ。なんめいさまですか。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손님 </a:t>
            </a:r>
            <a:r>
              <a:rPr lang="en-US" altLang="ja-JP" dirty="0"/>
              <a:t>: </a:t>
            </a:r>
            <a:r>
              <a:rPr lang="ja-JP" altLang="en-US" dirty="0"/>
              <a:t>ふたりです。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점원 </a:t>
            </a:r>
            <a:r>
              <a:rPr lang="en-US" altLang="ja-JP" dirty="0"/>
              <a:t>: </a:t>
            </a:r>
            <a:r>
              <a:rPr lang="ja-JP" altLang="en-US" dirty="0"/>
              <a:t>こちらへ どうぞ。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손님 </a:t>
            </a:r>
            <a:r>
              <a:rPr lang="en-US" altLang="ja-JP" dirty="0"/>
              <a:t>: </a:t>
            </a:r>
            <a:r>
              <a:rPr lang="ja-JP" altLang="en-US" dirty="0"/>
              <a:t>そばと うどん ください。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점원 </a:t>
            </a:r>
            <a:r>
              <a:rPr lang="en-US" altLang="ja-JP" dirty="0"/>
              <a:t>: </a:t>
            </a:r>
            <a:r>
              <a:rPr lang="ja-JP" altLang="en-US" dirty="0"/>
              <a:t>そばと うどんですね。はい、しょうしょう おまちください。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52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목욕문화와 온천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목욕문화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일본인들은 목욕을 매우 좋아한다</a:t>
            </a:r>
            <a:r>
              <a:rPr lang="en-US" altLang="ko-KR" dirty="0"/>
              <a:t>. </a:t>
            </a:r>
            <a:r>
              <a:rPr lang="ko-KR" altLang="en-US" dirty="0"/>
              <a:t>일본인의 목욕은 몸을 </a:t>
            </a:r>
            <a:r>
              <a:rPr lang="ko-KR" altLang="en-US" dirty="0" err="1"/>
              <a:t>씻는다기보다</a:t>
            </a:r>
            <a:r>
              <a:rPr lang="ko-KR" altLang="en-US" dirty="0"/>
              <a:t> 따뜻한 물에 몸을 담그는 방식이다</a:t>
            </a:r>
            <a:r>
              <a:rPr lang="en-US" altLang="ko-KR" dirty="0"/>
              <a:t>. </a:t>
            </a:r>
            <a:r>
              <a:rPr lang="ko-KR" altLang="en-US" dirty="0"/>
              <a:t>가정에서는 욕조에 물을 받아 온 가족이 사용하는데</a:t>
            </a:r>
            <a:r>
              <a:rPr lang="en-US" altLang="ko-KR" dirty="0"/>
              <a:t>, </a:t>
            </a:r>
            <a:r>
              <a:rPr lang="ko-KR" altLang="en-US" dirty="0"/>
              <a:t>목욕이 모두 끝나면 그 물로 세탁을 하거나 화장실 청소를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61C3D19-7F5E-452E-BAF5-5AFB242AD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01280"/>
            <a:ext cx="5652120" cy="3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목욕문화와 온천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온천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일본에는 전국적으로 많은 온천이 있다</a:t>
            </a:r>
            <a:r>
              <a:rPr lang="en-US" altLang="ko-KR" dirty="0"/>
              <a:t>. </a:t>
            </a:r>
            <a:r>
              <a:rPr lang="ko-KR" altLang="en-US" dirty="0"/>
              <a:t>일본의 </a:t>
            </a:r>
            <a:r>
              <a:rPr lang="en-US" altLang="ko-KR" dirty="0"/>
              <a:t>3</a:t>
            </a:r>
            <a:r>
              <a:rPr lang="ko-KR" altLang="en-US" dirty="0"/>
              <a:t>대 온천은 고베의 </a:t>
            </a:r>
            <a:r>
              <a:rPr lang="ko-KR" altLang="en-US" dirty="0" err="1"/>
              <a:t>아리마온천</a:t>
            </a:r>
            <a:r>
              <a:rPr lang="en-US" altLang="ko-KR" dirty="0"/>
              <a:t>(</a:t>
            </a:r>
            <a:r>
              <a:rPr lang="ko-KR" altLang="en-US" dirty="0"/>
              <a:t>有馬温泉</a:t>
            </a:r>
            <a:r>
              <a:rPr lang="en-US" altLang="ko-KR" dirty="0"/>
              <a:t>), </a:t>
            </a:r>
            <a:r>
              <a:rPr lang="ko-KR" altLang="en-US" dirty="0"/>
              <a:t>군마현의 </a:t>
            </a:r>
            <a:r>
              <a:rPr lang="ko-KR" altLang="en-US" dirty="0" err="1"/>
              <a:t>구사쓰온천</a:t>
            </a:r>
            <a:r>
              <a:rPr lang="en-US" altLang="ko-KR" dirty="0"/>
              <a:t>(</a:t>
            </a:r>
            <a:r>
              <a:rPr lang="ko-KR" altLang="en-US" dirty="0"/>
              <a:t>草津温泉</a:t>
            </a:r>
            <a:r>
              <a:rPr lang="en-US" altLang="ko-KR" dirty="0"/>
              <a:t>), </a:t>
            </a:r>
            <a:r>
              <a:rPr lang="ko-KR" altLang="en-US" dirty="0"/>
              <a:t>기후현의 </a:t>
            </a:r>
            <a:r>
              <a:rPr lang="ko-KR" altLang="en-US" dirty="0" err="1"/>
              <a:t>게로온천</a:t>
            </a:r>
            <a:r>
              <a:rPr lang="en-US" altLang="ko-KR" dirty="0"/>
              <a:t>(</a:t>
            </a:r>
            <a:r>
              <a:rPr lang="ko-KR" altLang="en-US" dirty="0"/>
              <a:t>下呂温泉</a:t>
            </a:r>
            <a:r>
              <a:rPr lang="en-US" altLang="ko-KR" dirty="0"/>
              <a:t>)</a:t>
            </a:r>
            <a:r>
              <a:rPr lang="ko-KR" altLang="en-US" dirty="0"/>
              <a:t>이다</a:t>
            </a:r>
            <a:r>
              <a:rPr lang="en-US" altLang="ko-KR" dirty="0"/>
              <a:t>. </a:t>
            </a:r>
            <a:r>
              <a:rPr lang="ko-KR" altLang="en-US" dirty="0"/>
              <a:t>보통 남탕과 여탕은 하루 단위로 바뀐다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또한 </a:t>
            </a:r>
            <a:r>
              <a:rPr lang="ko-KR" altLang="en-US" dirty="0" err="1"/>
              <a:t>마쓰야먀</a:t>
            </a:r>
            <a:r>
              <a:rPr lang="en-US" altLang="ko-KR" dirty="0"/>
              <a:t>(</a:t>
            </a:r>
            <a:r>
              <a:rPr lang="ko-KR" altLang="en-US" dirty="0"/>
              <a:t>松山</a:t>
            </a:r>
            <a:r>
              <a:rPr lang="en-US" altLang="ko-KR" dirty="0"/>
              <a:t>)</a:t>
            </a:r>
            <a:r>
              <a:rPr lang="ko-KR" altLang="en-US" dirty="0"/>
              <a:t>의 도고온천</a:t>
            </a:r>
            <a:r>
              <a:rPr lang="en-US" altLang="ko-KR" dirty="0"/>
              <a:t>(</a:t>
            </a:r>
            <a:r>
              <a:rPr lang="ko-KR" altLang="en-US" dirty="0"/>
              <a:t>道後温泉</a:t>
            </a:r>
            <a:r>
              <a:rPr lang="en-US" altLang="ko-KR" dirty="0"/>
              <a:t>)</a:t>
            </a:r>
            <a:r>
              <a:rPr lang="ko-KR" altLang="en-US" dirty="0"/>
              <a:t>은 </a:t>
            </a:r>
            <a:r>
              <a:rPr lang="en-US" altLang="ko-KR" dirty="0"/>
              <a:t>1500</a:t>
            </a:r>
            <a:r>
              <a:rPr lang="ko-KR" altLang="en-US" dirty="0"/>
              <a:t>여년의 역사를 자랑한다</a:t>
            </a:r>
            <a:r>
              <a:rPr lang="en-US" altLang="ko-KR" dirty="0"/>
              <a:t>. </a:t>
            </a:r>
            <a:r>
              <a:rPr lang="ko-KR" altLang="en-US" dirty="0"/>
              <a:t>온천의 별미로는 계란을 온천수에 담그거나 수증기로 익힌 </a:t>
            </a:r>
            <a:r>
              <a:rPr lang="ko-KR" altLang="en-US" dirty="0" err="1"/>
              <a:t>온센타마고</a:t>
            </a:r>
            <a:r>
              <a:rPr lang="en-US" altLang="ko-KR" dirty="0"/>
              <a:t>(</a:t>
            </a:r>
            <a:r>
              <a:rPr lang="ko-KR" altLang="en-US" dirty="0" err="1"/>
              <a:t>おんせんたまご</a:t>
            </a:r>
            <a:r>
              <a:rPr lang="en-US" altLang="ko-KR" dirty="0"/>
              <a:t>)</a:t>
            </a:r>
            <a:r>
              <a:rPr lang="ko-KR" altLang="en-US" dirty="0"/>
              <a:t>가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FA1DAED-A969-41EA-8A27-81A31BC67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36" y="4369496"/>
            <a:ext cx="2880000" cy="215505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3E0C47FF-1459-41DD-9353-65C9DF3B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65104"/>
            <a:ext cx="2880000" cy="21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0" y="1213075"/>
            <a:ext cx="8023800" cy="53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9" y="1196752"/>
            <a:ext cx="7129480" cy="53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D10BA91-D5D4-4B1D-9B96-98AAAD7C2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183546"/>
            <a:ext cx="3600000" cy="270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21C3B91-145F-425B-8AEF-B607C9E2B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005064"/>
            <a:ext cx="3600000" cy="27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9269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숙박시설 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</a:t>
            </a:r>
            <a:r>
              <a:rPr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ビジネスホテル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780A8946-5311-4630-9BEF-37193F689CAB}"/>
              </a:ext>
            </a:extLst>
          </p:cNvPr>
          <p:cNvSpPr/>
          <p:nvPr/>
        </p:nvSpPr>
        <p:spPr>
          <a:xfrm>
            <a:off x="539552" y="1062028"/>
            <a:ext cx="3816024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비즈니스맨을 상대로 저렴하게 이용할 수 있도록 만든 숙소이다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89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8" y="1268759"/>
            <a:ext cx="7790754" cy="51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3" y="1200303"/>
            <a:ext cx="8010013" cy="534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목욕문화와 온천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162268"/>
            <a:ext cx="8568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dirty="0"/>
              <a:t>&lt;</a:t>
            </a:r>
            <a:r>
              <a:rPr lang="ko-KR" altLang="en-US" dirty="0"/>
              <a:t>온천지에서 </a:t>
            </a:r>
            <a:r>
              <a:rPr lang="ko-KR" altLang="en-US" dirty="0" err="1"/>
              <a:t>유카타</a:t>
            </a:r>
            <a:r>
              <a:rPr lang="ko-KR" altLang="en-US" dirty="0"/>
              <a:t> 입는 법</a:t>
            </a:r>
            <a:r>
              <a:rPr lang="en-US" altLang="ko-KR" dirty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온천지에서 제공하는 </a:t>
            </a:r>
            <a:r>
              <a:rPr lang="ko-KR" altLang="en-US" dirty="0" err="1"/>
              <a:t>유카타를</a:t>
            </a:r>
            <a:r>
              <a:rPr lang="ko-KR" altLang="en-US" dirty="0"/>
              <a:t> 입는 법은 여미는 방법에 따라 의미가 달라지므로 주의해야 한다</a:t>
            </a:r>
            <a:r>
              <a:rPr lang="en-US" altLang="ko-KR" dirty="0"/>
              <a:t>. </a:t>
            </a:r>
            <a:r>
              <a:rPr lang="ko-KR" altLang="en-US" dirty="0"/>
              <a:t>남녀 구분 없이 반드시 입는 사람의 왼쪽이 위로 가게 입어야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0986C00-1D9A-4E0A-96FB-591B43D26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2599824"/>
            <a:ext cx="2578733" cy="331754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E0F6AE4-CB89-45B6-A589-BCDAB86F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3630" y="2599823"/>
            <a:ext cx="2578733" cy="3317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6D12BE-A775-4623-BA96-BBFC7C598E2F}"/>
              </a:ext>
            </a:extLst>
          </p:cNvPr>
          <p:cNvSpPr txBox="1"/>
          <p:nvPr/>
        </p:nvSpPr>
        <p:spPr>
          <a:xfrm>
            <a:off x="2307587" y="6016095"/>
            <a:ext cx="102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4A4796-0E4A-4E31-BA12-816C19792925}"/>
              </a:ext>
            </a:extLst>
          </p:cNvPr>
          <p:cNvSpPr txBox="1"/>
          <p:nvPr/>
        </p:nvSpPr>
        <p:spPr>
          <a:xfrm>
            <a:off x="6293414" y="6000055"/>
            <a:ext cx="102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718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한국과 일본의 목욕 문화를 조사해 보자</a:t>
            </a:r>
            <a:r>
              <a:rPr lang="en-US" altLang="ko-KR" dirty="0">
                <a:solidFill>
                  <a:schemeClr val="accent2"/>
                </a:solidFill>
              </a:rPr>
              <a:t>.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" y="1545095"/>
            <a:ext cx="9175081" cy="49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3285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일본에서 가장 오래된 온천은 </a:t>
            </a:r>
            <a:r>
              <a:rPr lang="ko-KR" altLang="en-US" dirty="0" err="1"/>
              <a:t>벳푸</a:t>
            </a:r>
            <a:r>
              <a:rPr lang="ko-KR" altLang="en-US" dirty="0"/>
              <a:t> 온천이다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‘</a:t>
            </a:r>
            <a:r>
              <a:rPr lang="ko-KR" altLang="en-US" dirty="0" err="1" smtClean="0"/>
              <a:t>센과</a:t>
            </a:r>
            <a:r>
              <a:rPr lang="ko-KR" altLang="en-US" dirty="0" smtClean="0"/>
              <a:t> </a:t>
            </a:r>
            <a:r>
              <a:rPr lang="ko-KR" altLang="en-US" dirty="0" err="1"/>
              <a:t>치히로의</a:t>
            </a:r>
            <a:r>
              <a:rPr lang="ko-KR" altLang="en-US" dirty="0"/>
              <a:t> 행방 불명’의 배경이 된 온천으로 약 </a:t>
            </a:r>
            <a:r>
              <a:rPr lang="en-US" altLang="ko-KR" dirty="0"/>
              <a:t>1,500</a:t>
            </a:r>
            <a:r>
              <a:rPr lang="ko-KR" altLang="en-US" dirty="0"/>
              <a:t>년의 역사를 자랑하는 곳은 </a:t>
            </a:r>
            <a:r>
              <a:rPr lang="ko-KR" altLang="en-US" dirty="0" err="1"/>
              <a:t>마쓰야마의</a:t>
            </a:r>
            <a:r>
              <a:rPr lang="ko-KR" altLang="en-US" dirty="0"/>
              <a:t> 도고온천이다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453951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여름철 불꽃놀이나 </a:t>
            </a:r>
            <a:r>
              <a:rPr lang="ko-KR" altLang="en-US" dirty="0" err="1"/>
              <a:t>마쓰리</a:t>
            </a:r>
            <a:r>
              <a:rPr lang="ko-KR" altLang="en-US" dirty="0"/>
              <a:t> 때 또는 온천 지역에서 간편하게 입을 수 있는 면으로 만든 전통 의상을</a:t>
            </a:r>
            <a:r>
              <a:rPr lang="en-US" altLang="ko-KR" dirty="0"/>
              <a:t>(     ) 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74952" y="1761480"/>
            <a:ext cx="8445520" cy="1835636"/>
            <a:chOff x="374952" y="2025412"/>
            <a:chExt cx="8445520" cy="1835636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6012160" y="2137864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188168" y="520026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유카타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70670" y="2971408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674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일본어로는 어떻게 표현할까요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C5C8B93-43CF-4085-8A40-82B5196B4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64" y="2636912"/>
            <a:ext cx="2200656" cy="2014728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25CC6BC-1E6F-4EED-9B8D-5D7E6DC87FDD}"/>
              </a:ext>
            </a:extLst>
          </p:cNvPr>
          <p:cNvSpPr/>
          <p:nvPr/>
        </p:nvSpPr>
        <p:spPr>
          <a:xfrm>
            <a:off x="3239852" y="1196752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맑은 고딕"/>
                <a:ea typeface="맑은 고딕"/>
              </a:rPr>
              <a:t>①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어서 오십시오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いらっしゃいませ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D4421A8C-35FB-4ADE-8397-05721FFCB625}"/>
              </a:ext>
            </a:extLst>
          </p:cNvPr>
          <p:cNvSpPr/>
          <p:nvPr/>
        </p:nvSpPr>
        <p:spPr>
          <a:xfrm>
            <a:off x="423156" y="2320744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맑은 고딕"/>
                <a:ea typeface="맑은 고딕"/>
              </a:rPr>
              <a:t>②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룸 서비스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ルームサービス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xmlns="" id="{9F6EED0D-17C3-429E-BBC1-DBECA8FE377C}"/>
              </a:ext>
            </a:extLst>
          </p:cNvPr>
          <p:cNvSpPr/>
          <p:nvPr/>
        </p:nvSpPr>
        <p:spPr>
          <a:xfrm>
            <a:off x="6056548" y="2320744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맑은 고딕"/>
                <a:ea typeface="맑은 고딕"/>
              </a:rPr>
              <a:t>③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 err="1">
                <a:solidFill>
                  <a:schemeClr val="tx1"/>
                </a:solidFill>
              </a:rPr>
              <a:t>모닝콜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モーニングコール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xmlns="" id="{B0CFDA21-5F98-4552-A1A0-0EEB1ECDB017}"/>
              </a:ext>
            </a:extLst>
          </p:cNvPr>
          <p:cNvSpPr/>
          <p:nvPr/>
        </p:nvSpPr>
        <p:spPr>
          <a:xfrm>
            <a:off x="125276" y="4083516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맑은 고딕"/>
                <a:ea typeface="맑은 고딕"/>
              </a:rPr>
              <a:t>④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바다가 보이는 방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うみがわのへや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xmlns="" id="{D25B8F57-6613-4BF5-8EDA-DF6E0058B9C1}"/>
              </a:ext>
            </a:extLst>
          </p:cNvPr>
          <p:cNvSpPr/>
          <p:nvPr/>
        </p:nvSpPr>
        <p:spPr>
          <a:xfrm>
            <a:off x="6349908" y="4083516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맑은 고딕"/>
                <a:ea typeface="맑은 고딕"/>
              </a:rPr>
              <a:t>⑤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조식 포함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ちょうしょくつき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6C8F7F4A-3656-4A2E-8019-573145722BAC}"/>
              </a:ext>
            </a:extLst>
          </p:cNvPr>
          <p:cNvSpPr/>
          <p:nvPr/>
        </p:nvSpPr>
        <p:spPr>
          <a:xfrm>
            <a:off x="1755304" y="5445224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ＭＳ Ｐゴシック"/>
              </a:rPr>
              <a:t>⑥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욕실이 딸린 방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ふろつきのへや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F7F627D3-8999-47FD-96C3-304393EFE0CA}"/>
              </a:ext>
            </a:extLst>
          </p:cNvPr>
          <p:cNvSpPr/>
          <p:nvPr/>
        </p:nvSpPr>
        <p:spPr>
          <a:xfrm>
            <a:off x="5017760" y="5445224"/>
            <a:ext cx="266429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ＭＳ Ｐゴシック"/>
              </a:rPr>
              <a:t>⑦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뷔페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バイキング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예약 등록 업무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フロント</a:t>
            </a:r>
            <a:r>
              <a:rPr lang="en-US" altLang="ja-JP" dirty="0"/>
              <a:t>		</a:t>
            </a:r>
            <a:r>
              <a:rPr lang="ja-JP" altLang="en-US" dirty="0"/>
              <a:t>いらっしゃいませ。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田中</a:t>
            </a:r>
            <a:r>
              <a:rPr lang="en-US" altLang="ja-JP" dirty="0"/>
              <a:t>		</a:t>
            </a:r>
            <a:r>
              <a:rPr lang="ja-JP" altLang="en-US" dirty="0"/>
              <a:t>ネットで よやくした 田中ですが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フロント</a:t>
            </a:r>
            <a:r>
              <a:rPr lang="en-US" altLang="ja-JP" dirty="0"/>
              <a:t>		</a:t>
            </a:r>
            <a:r>
              <a:rPr lang="ja-JP" altLang="en-US" dirty="0"/>
              <a:t>田中様ですね。少々お待ちください。ツインルームですね。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田中</a:t>
            </a:r>
            <a:r>
              <a:rPr lang="en-US" altLang="ja-JP" dirty="0"/>
              <a:t>		</a:t>
            </a:r>
            <a:r>
              <a:rPr lang="ja-JP" altLang="en-US" dirty="0"/>
              <a:t>ええ、そうです。うみがわの へやで。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フロント</a:t>
            </a:r>
            <a:r>
              <a:rPr lang="en-US" altLang="ja-JP" dirty="0"/>
              <a:t>		</a:t>
            </a:r>
            <a:r>
              <a:rPr lang="ja-JP" altLang="en-US" dirty="0"/>
              <a:t>一泊の ちょうしょくつきで、おへやは </a:t>
            </a:r>
            <a:r>
              <a:rPr lang="en-US" altLang="ja-JP" dirty="0"/>
              <a:t>308</a:t>
            </a:r>
            <a:r>
              <a:rPr lang="ja-JP" altLang="en-US" dirty="0"/>
              <a:t>号室です。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ちょうしょくは </a:t>
            </a:r>
            <a:r>
              <a:rPr lang="en-US" altLang="ja-JP" dirty="0"/>
              <a:t>2 </a:t>
            </a:r>
            <a:r>
              <a:rPr lang="ja-JP" altLang="en-US" dirty="0"/>
              <a:t>階で ７時からです。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こちら、カードキーです。どうぞ ごゆっくり。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田中</a:t>
            </a:r>
            <a:r>
              <a:rPr lang="en-US" altLang="ja-JP" dirty="0"/>
              <a:t>		</a:t>
            </a:r>
            <a:r>
              <a:rPr lang="ja-JP" altLang="en-US" dirty="0"/>
              <a:t>どうも。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B5BF4A-DA57-469D-B2EA-A184E8730509}"/>
              </a:ext>
            </a:extLst>
          </p:cNvPr>
          <p:cNvSpPr txBox="1"/>
          <p:nvPr/>
        </p:nvSpPr>
        <p:spPr>
          <a:xfrm>
            <a:off x="4211960" y="1763672"/>
            <a:ext cx="57606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　なか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509BA-97D4-45D4-BA98-EE9F429BF65F}"/>
              </a:ext>
            </a:extLst>
          </p:cNvPr>
          <p:cNvSpPr txBox="1"/>
          <p:nvPr/>
        </p:nvSpPr>
        <p:spPr>
          <a:xfrm>
            <a:off x="2376328" y="2295160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　なか　さま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259993-A9CF-4A4E-9F34-FF04317C4036}"/>
              </a:ext>
            </a:extLst>
          </p:cNvPr>
          <p:cNvSpPr txBox="1"/>
          <p:nvPr/>
        </p:nvSpPr>
        <p:spPr>
          <a:xfrm>
            <a:off x="3780484" y="2295160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D18BCD-90F4-4DA5-AF96-05D84E49D9A7}"/>
              </a:ext>
            </a:extLst>
          </p:cNvPr>
          <p:cNvSpPr txBox="1"/>
          <p:nvPr/>
        </p:nvSpPr>
        <p:spPr>
          <a:xfrm>
            <a:off x="4537998" y="2295160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4BAFC3-FFF9-4EFE-ADFF-0F41076EDC6F}"/>
              </a:ext>
            </a:extLst>
          </p:cNvPr>
          <p:cNvSpPr txBox="1"/>
          <p:nvPr/>
        </p:nvSpPr>
        <p:spPr>
          <a:xfrm>
            <a:off x="2321456" y="3392424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いっ　ぱく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A31ABB-A360-4383-A29E-FC480BF1D25B}"/>
              </a:ext>
            </a:extLst>
          </p:cNvPr>
          <p:cNvSpPr txBox="1"/>
          <p:nvPr/>
        </p:nvSpPr>
        <p:spPr>
          <a:xfrm>
            <a:off x="6228184" y="3392424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ごう　しつ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80735C-FE76-4D7E-9E74-7856519D9A73}"/>
              </a:ext>
            </a:extLst>
          </p:cNvPr>
          <p:cNvSpPr txBox="1"/>
          <p:nvPr/>
        </p:nvSpPr>
        <p:spPr>
          <a:xfrm>
            <a:off x="3842776" y="3946293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かい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54E08A-5B4C-4113-9610-790E2DB4B7D9}"/>
              </a:ext>
            </a:extLst>
          </p:cNvPr>
          <p:cNvSpPr txBox="1"/>
          <p:nvPr/>
        </p:nvSpPr>
        <p:spPr>
          <a:xfrm>
            <a:off x="4564000" y="3940372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35979ED9-377B-4CF6-8077-582C31920B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028567"/>
            <a:ext cx="3610792" cy="1790907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35696" y="786263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1340768"/>
            <a:ext cx="360000" cy="3600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1887954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2452179"/>
            <a:ext cx="360000" cy="360000"/>
          </a:xfrm>
          <a:prstGeom prst="rect">
            <a:avLst/>
          </a:prstGeom>
        </p:spPr>
      </p:pic>
      <p:pic>
        <p:nvPicPr>
          <p:cNvPr id="16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2991509"/>
            <a:ext cx="360000" cy="360000"/>
          </a:xfrm>
          <a:prstGeom prst="rect">
            <a:avLst/>
          </a:prstGeom>
        </p:spPr>
      </p:pic>
      <p:pic>
        <p:nvPicPr>
          <p:cNvPr id="18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3572514"/>
            <a:ext cx="360000" cy="360000"/>
          </a:xfrm>
          <a:prstGeom prst="rect">
            <a:avLst/>
          </a:prstGeom>
        </p:spPr>
      </p:pic>
      <p:pic>
        <p:nvPicPr>
          <p:cNvPr id="19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4134562"/>
            <a:ext cx="360000" cy="360000"/>
          </a:xfrm>
          <a:prstGeom prst="rect">
            <a:avLst/>
          </a:prstGeom>
        </p:spPr>
      </p:pic>
      <p:pic>
        <p:nvPicPr>
          <p:cNvPr id="20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4661762"/>
            <a:ext cx="360000" cy="360000"/>
          </a:xfrm>
          <a:prstGeom prst="rect">
            <a:avLst/>
          </a:prstGeom>
        </p:spPr>
      </p:pic>
      <p:pic>
        <p:nvPicPr>
          <p:cNvPr id="21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2274" y="52089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9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7544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フロン</a:t>
            </a:r>
            <a:r>
              <a:rPr lang="ja-JP" altLang="en-US" dirty="0" smtClean="0"/>
              <a:t>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ネット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よやく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～様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ツインルーム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うみ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部屋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一泊</a:t>
            </a:r>
            <a:endParaRPr lang="en-US" altLang="ja-JP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483768" y="1198670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프런트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인터넷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예약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트윈 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바다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1</a:t>
            </a:r>
            <a:r>
              <a:rPr lang="ko-KR" altLang="en-US" dirty="0"/>
              <a:t>박</a:t>
            </a:r>
            <a:endParaRPr lang="en-US" altLang="ko-KR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485738" y="1198670"/>
            <a:ext cx="3830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ちょうしょくつき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～号室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～階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カードキー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ごゆっくり</a:t>
            </a:r>
            <a:endParaRPr lang="en-US" altLang="ja-JP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501962" y="1198669"/>
            <a:ext cx="1598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조식 포함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호실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층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카드 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천천히</a:t>
            </a:r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37096" y="2708920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さま</a:t>
            </a:r>
            <a:endParaRPr lang="ko-KR" alt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784454" y="4366812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へや</a:t>
            </a:r>
            <a:endParaRPr lang="ko-KR" alt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5027298" y="1628800"/>
            <a:ext cx="602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ごう　しつ</a:t>
            </a:r>
            <a:endParaRPr lang="ko-KR" alt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5005388" y="2155069"/>
            <a:ext cx="602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かい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1216791"/>
            <a:ext cx="360000" cy="3600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1769816"/>
            <a:ext cx="360000" cy="360000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2314376"/>
            <a:ext cx="360000" cy="360000"/>
          </a:xfrm>
          <a:prstGeom prst="rect">
            <a:avLst/>
          </a:prstGeom>
        </p:spPr>
      </p:pic>
      <p:pic>
        <p:nvPicPr>
          <p:cNvPr id="7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2869221"/>
            <a:ext cx="360000" cy="360000"/>
          </a:xfrm>
          <a:prstGeom prst="rect">
            <a:avLst/>
          </a:prstGeom>
        </p:spPr>
      </p:pic>
      <p:pic>
        <p:nvPicPr>
          <p:cNvPr id="8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3422352"/>
            <a:ext cx="360000" cy="360000"/>
          </a:xfrm>
          <a:prstGeom prst="rect">
            <a:avLst/>
          </a:prstGeom>
        </p:spPr>
      </p:pic>
      <p:pic>
        <p:nvPicPr>
          <p:cNvPr id="9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3963641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4479776"/>
            <a:ext cx="360000" cy="360000"/>
          </a:xfrm>
          <a:prstGeom prst="rect">
            <a:avLst/>
          </a:prstGeom>
        </p:spPr>
      </p:pic>
      <p:pic>
        <p:nvPicPr>
          <p:cNvPr id="11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397" y="5047720"/>
            <a:ext cx="360000" cy="360000"/>
          </a:xfrm>
          <a:prstGeom prst="rect">
            <a:avLst/>
          </a:prstGeom>
        </p:spPr>
      </p:pic>
      <p:pic>
        <p:nvPicPr>
          <p:cNvPr id="12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9860" y="1217203"/>
            <a:ext cx="360000" cy="360000"/>
          </a:xfrm>
          <a:prstGeom prst="rect">
            <a:avLst/>
          </a:prstGeom>
        </p:spPr>
      </p:pic>
      <p:pic>
        <p:nvPicPr>
          <p:cNvPr id="13" name="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9860" y="1756015"/>
            <a:ext cx="360000" cy="360000"/>
          </a:xfrm>
          <a:prstGeom prst="rect">
            <a:avLst/>
          </a:prstGeom>
        </p:spPr>
      </p:pic>
      <p:pic>
        <p:nvPicPr>
          <p:cNvPr id="14" name="11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9860" y="2307391"/>
            <a:ext cx="360000" cy="360000"/>
          </a:xfrm>
          <a:prstGeom prst="rect">
            <a:avLst/>
          </a:prstGeom>
        </p:spPr>
      </p:pic>
      <p:pic>
        <p:nvPicPr>
          <p:cNvPr id="15" name="12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9860" y="2853945"/>
            <a:ext cx="360000" cy="360000"/>
          </a:xfrm>
          <a:prstGeom prst="rect">
            <a:avLst/>
          </a:prstGeom>
        </p:spPr>
      </p:pic>
      <p:pic>
        <p:nvPicPr>
          <p:cNvPr id="17" name="13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9860" y="34203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9" name="Picture 2" descr="C:\Users\Administrator\Desktop\캡처.JPG">
            <a:extLst>
              <a:ext uri="{FF2B5EF4-FFF2-40B4-BE49-F238E27FC236}">
                <a16:creationId xmlns:a16="http://schemas.microsoft.com/office/drawing/2014/main" xmlns="" id="{5FEF7E0B-6ABE-4EA0-82D0-8A274DFF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7273119-B99E-4542-81BB-EAAB802CEC1C}"/>
              </a:ext>
            </a:extLst>
          </p:cNvPr>
          <p:cNvSpPr txBox="1"/>
          <p:nvPr/>
        </p:nvSpPr>
        <p:spPr>
          <a:xfrm>
            <a:off x="3059832" y="590863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ネット</a:t>
            </a:r>
            <a:r>
              <a:rPr lang="en-US" altLang="ja-JP" dirty="0"/>
              <a:t> / </a:t>
            </a:r>
            <a:r>
              <a:rPr lang="ja-JP" altLang="en-US" dirty="0"/>
              <a:t>中村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BB896D-7E7E-46F3-A25D-B9B604FEDD84}"/>
              </a:ext>
            </a:extLst>
          </p:cNvPr>
          <p:cNvSpPr txBox="1"/>
          <p:nvPr/>
        </p:nvSpPr>
        <p:spPr>
          <a:xfrm>
            <a:off x="827584" y="1849381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3"/>
                </a:solidFill>
              </a:rPr>
              <a:t>ネット</a:t>
            </a:r>
            <a:r>
              <a:rPr lang="ja-JP" altLang="en-US" dirty="0"/>
              <a:t>で よやくした </a:t>
            </a:r>
            <a:r>
              <a:rPr lang="ja-JP" altLang="en-US" dirty="0">
                <a:solidFill>
                  <a:schemeClr val="accent6"/>
                </a:solidFill>
              </a:rPr>
              <a:t>中村</a:t>
            </a:r>
            <a:r>
              <a:rPr lang="ja-JP" altLang="en-US" dirty="0"/>
              <a:t>ですが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中村</a:t>
            </a:r>
            <a:r>
              <a:rPr lang="ja-JP" altLang="en-US" dirty="0"/>
              <a:t>様ですね。少々お待ちくださ。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DD1D738-C138-41EA-971C-EE1671F9B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49080"/>
            <a:ext cx="2880000" cy="216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DDBE80-71E3-4DA6-B2C8-97890BCE44BD}"/>
              </a:ext>
            </a:extLst>
          </p:cNvPr>
          <p:cNvSpPr txBox="1"/>
          <p:nvPr/>
        </p:nvSpPr>
        <p:spPr>
          <a:xfrm>
            <a:off x="2672932" y="2458680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　　　　ま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1521268"/>
            <a:ext cx="360000" cy="3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178" y="1932801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な</a:t>
            </a:r>
            <a:r>
              <a:rPr lang="ja-JP" altLang="en-US" sz="700" dirty="0" smtClean="0">
                <a:solidFill>
                  <a:schemeClr val="accent6"/>
                </a:solidFill>
              </a:rPr>
              <a:t>か　む</a:t>
            </a:r>
            <a:r>
              <a:rPr lang="ja-JP" altLang="en-US" sz="700" dirty="0">
                <a:solidFill>
                  <a:schemeClr val="accent6"/>
                </a:solidFill>
              </a:rPr>
              <a:t>ら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7951" y="2474069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chemeClr val="accent6"/>
                </a:solidFill>
              </a:rPr>
              <a:t>な</a:t>
            </a:r>
            <a:r>
              <a:rPr lang="ja-JP" altLang="en-US" sz="700" dirty="0" smtClean="0">
                <a:solidFill>
                  <a:schemeClr val="accent6"/>
                </a:solidFill>
              </a:rPr>
              <a:t>か　むら</a:t>
            </a:r>
            <a:r>
              <a:rPr lang="ja-JP" altLang="en-US" sz="700" dirty="0" smtClean="0"/>
              <a:t>　さま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20578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F3942E3-A9D0-459B-8AEA-0966648B67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00" y="1844824"/>
            <a:ext cx="1052918" cy="162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59999C9-7EFB-4373-BCFB-9C4A026D4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59" y="4365104"/>
            <a:ext cx="1080000" cy="16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665084-FFEB-41D0-AF76-B3EE6542DC7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でんわ</a:t>
            </a:r>
            <a:r>
              <a:rPr lang="en-US" altLang="ja-JP" dirty="0"/>
              <a:t> / </a:t>
            </a:r>
            <a:r>
              <a:rPr lang="ja-JP" altLang="en-US" dirty="0"/>
              <a:t>キム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E5CB1F-29D0-4283-96E4-365891DDDF7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ホームページ</a:t>
            </a:r>
            <a:r>
              <a:rPr lang="en-US" altLang="ja-JP" dirty="0"/>
              <a:t> / </a:t>
            </a:r>
            <a:r>
              <a:rPr lang="ja-JP" altLang="en-US" dirty="0"/>
              <a:t>前田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A80FEA-35F2-4C15-AD5C-F4737ECC94C7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3"/>
                </a:solidFill>
              </a:rPr>
              <a:t>でんわ</a:t>
            </a:r>
            <a:r>
              <a:rPr lang="ja-JP" altLang="en-US" dirty="0"/>
              <a:t>で よやくした </a:t>
            </a:r>
            <a:r>
              <a:rPr lang="ja-JP" altLang="en-US" dirty="0">
                <a:solidFill>
                  <a:schemeClr val="accent6"/>
                </a:solidFill>
              </a:rPr>
              <a:t>キム</a:t>
            </a:r>
            <a:r>
              <a:rPr lang="ja-JP" altLang="en-US" dirty="0"/>
              <a:t>ですが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キム</a:t>
            </a:r>
            <a:r>
              <a:rPr lang="ja-JP" altLang="en-US" dirty="0"/>
              <a:t>様ですね。少々お待ちくださ。</a:t>
            </a:r>
            <a:endParaRPr lang="en-US" altLang="ko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9E5935-7EA4-431A-BD9C-56738F36C4F3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>
                <a:solidFill>
                  <a:schemeClr val="accent3"/>
                </a:solidFill>
              </a:rPr>
              <a:t>ホームページ</a:t>
            </a:r>
            <a:r>
              <a:rPr lang="ja-JP" altLang="en-US" dirty="0"/>
              <a:t>で よやくした </a:t>
            </a:r>
            <a:r>
              <a:rPr lang="ja-JP" altLang="en-US" dirty="0">
                <a:solidFill>
                  <a:schemeClr val="accent6"/>
                </a:solidFill>
              </a:rPr>
              <a:t>前田</a:t>
            </a:r>
            <a:r>
              <a:rPr lang="ja-JP" altLang="en-US" dirty="0"/>
              <a:t>ですが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6"/>
                </a:solidFill>
              </a:rPr>
              <a:t>前田</a:t>
            </a:r>
            <a:r>
              <a:rPr lang="ja-JP" altLang="en-US" dirty="0"/>
              <a:t>様ですね。少々お待ちくださ。</a:t>
            </a:r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A91C51-FB0E-4449-8271-76F9BA28C3A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DD678B-40D7-4499-A27E-74EA3EF8DCCE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7A50D5B-DF4E-4E5B-8E6C-8F8622214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9A3654B-CB1C-450A-9588-A0167B05F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6F5D570-EC10-4FA7-B735-8B05328D8E81}"/>
              </a:ext>
            </a:extLst>
          </p:cNvPr>
          <p:cNvSpPr txBox="1"/>
          <p:nvPr/>
        </p:nvSpPr>
        <p:spPr>
          <a:xfrm>
            <a:off x="3987309" y="5220180"/>
            <a:ext cx="606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6"/>
                </a:solidFill>
              </a:rPr>
              <a:t>まえ　だ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A8094E-C9B8-486C-9A28-1C4B4D4C909B}"/>
              </a:ext>
            </a:extLst>
          </p:cNvPr>
          <p:cNvSpPr txBox="1"/>
          <p:nvPr/>
        </p:nvSpPr>
        <p:spPr>
          <a:xfrm>
            <a:off x="5436096" y="2661582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　　　　ま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5D747A-95E0-40A6-82E8-EBA5973E6DC0}"/>
              </a:ext>
            </a:extLst>
          </p:cNvPr>
          <p:cNvSpPr txBox="1"/>
          <p:nvPr/>
        </p:nvSpPr>
        <p:spPr>
          <a:xfrm>
            <a:off x="5463528" y="5220180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しょうしょう　　　　ま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4228" y="1475492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4228" y="4005104"/>
            <a:ext cx="360000" cy="360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394708" y="2653065"/>
            <a:ext cx="3545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/>
              <a:t>さま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416351" y="5220180"/>
            <a:ext cx="3545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/>
              <a:t>さま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6F5D570-EC10-4FA7-B735-8B05328D8E81}"/>
              </a:ext>
            </a:extLst>
          </p:cNvPr>
          <p:cNvSpPr txBox="1"/>
          <p:nvPr/>
        </p:nvSpPr>
        <p:spPr>
          <a:xfrm>
            <a:off x="6596850" y="4679014"/>
            <a:ext cx="606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6"/>
                </a:solidFill>
              </a:rPr>
              <a:t>まえ　だ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2326</Words>
  <Application>Microsoft Office PowerPoint</Application>
  <PresentationFormat>화면 슬라이드 쇼(4:3)</PresentationFormat>
  <Paragraphs>450</Paragraphs>
  <Slides>44</Slides>
  <Notes>0</Notes>
  <HiddenSlides>0</HiddenSlides>
  <MMClips>71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153</cp:revision>
  <dcterms:created xsi:type="dcterms:W3CDTF">2017-12-15T08:28:39Z</dcterms:created>
  <dcterms:modified xsi:type="dcterms:W3CDTF">2018-02-07T07:42:01Z</dcterms:modified>
</cp:coreProperties>
</file>