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331" r:id="rId4"/>
    <p:sldId id="259" r:id="rId5"/>
    <p:sldId id="260" r:id="rId6"/>
    <p:sldId id="342" r:id="rId7"/>
    <p:sldId id="261" r:id="rId8"/>
    <p:sldId id="295" r:id="rId9"/>
    <p:sldId id="343" r:id="rId10"/>
    <p:sldId id="344" r:id="rId11"/>
    <p:sldId id="296" r:id="rId12"/>
    <p:sldId id="324" r:id="rId13"/>
    <p:sldId id="299" r:id="rId14"/>
    <p:sldId id="345" r:id="rId15"/>
    <p:sldId id="346" r:id="rId16"/>
    <p:sldId id="325" r:id="rId17"/>
    <p:sldId id="333" r:id="rId18"/>
    <p:sldId id="294" r:id="rId19"/>
    <p:sldId id="326" r:id="rId20"/>
    <p:sldId id="334" r:id="rId21"/>
    <p:sldId id="347" r:id="rId22"/>
    <p:sldId id="306" r:id="rId23"/>
    <p:sldId id="308" r:id="rId24"/>
    <p:sldId id="276" r:id="rId25"/>
    <p:sldId id="310" r:id="rId26"/>
    <p:sldId id="311" r:id="rId27"/>
    <p:sldId id="278" r:id="rId28"/>
    <p:sldId id="280" r:id="rId29"/>
    <p:sldId id="348" r:id="rId30"/>
    <p:sldId id="313" r:id="rId31"/>
    <p:sldId id="282" r:id="rId32"/>
    <p:sldId id="337" r:id="rId33"/>
    <p:sldId id="338" r:id="rId34"/>
    <p:sldId id="284" r:id="rId35"/>
    <p:sldId id="285" r:id="rId36"/>
    <p:sldId id="319" r:id="rId37"/>
    <p:sldId id="286" r:id="rId38"/>
    <p:sldId id="320" r:id="rId39"/>
    <p:sldId id="321" r:id="rId40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B1A2"/>
    <a:srgbClr val="BDF9EB"/>
    <a:srgbClr val="FCFCC4"/>
    <a:srgbClr val="51CBBC"/>
    <a:srgbClr val="36B4A5"/>
    <a:srgbClr val="1FA5E1"/>
    <a:srgbClr val="1AC4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70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A31BF5-E87C-42A7-A3E3-43E9E1BCEEDB}" type="datetimeFigureOut">
              <a:rPr lang="ko-KR" altLang="en-US" smtClean="0"/>
              <a:t>2018-02-05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AD797-DDB0-4F93-8277-B1E9E50A18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5731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DEBE9-0804-411E-9F79-BA46C0DA5D4E}" type="datetimeFigureOut">
              <a:rPr lang="ko-KR" altLang="en-US" smtClean="0"/>
              <a:t>2018-02-05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3709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직선 연결선 8"/>
          <p:cNvCxnSpPr/>
          <p:nvPr userDrawn="1"/>
        </p:nvCxnSpPr>
        <p:spPr>
          <a:xfrm>
            <a:off x="0" y="548680"/>
            <a:ext cx="9144000" cy="0"/>
          </a:xfrm>
          <a:prstGeom prst="line">
            <a:avLst/>
          </a:prstGeom>
          <a:ln w="127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646549" y="9214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단어</a:t>
            </a:r>
          </a:p>
        </p:txBody>
      </p:sp>
    </p:spTree>
    <p:extLst>
      <p:ext uri="{BB962C8B-B14F-4D97-AF65-F5344CB8AC3E}">
        <p14:creationId xmlns:p14="http://schemas.microsoft.com/office/powerpoint/2010/main" val="2489127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캡처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47864" cy="106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902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캡처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3357"/>
            <a:ext cx="2592288" cy="447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Administrator\Desktop\캡처.JPG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/>
        </p:blipFill>
        <p:spPr bwMode="auto">
          <a:xfrm>
            <a:off x="179512" y="836712"/>
            <a:ext cx="8784976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 userDrawn="1"/>
        </p:nvSpPr>
        <p:spPr>
          <a:xfrm>
            <a:off x="827584" y="1772816"/>
            <a:ext cx="7416824" cy="5085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44330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25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69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97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85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5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4" t="23601" r="6322" b="20837"/>
          <a:stretch/>
        </p:blipFill>
        <p:spPr>
          <a:xfrm>
            <a:off x="0" y="0"/>
            <a:ext cx="2417859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86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60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99688" cy="107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8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DEBE9-0804-411E-9F79-BA46C0DA5D4E}" type="datetimeFigureOut">
              <a:rPr lang="ko-KR" altLang="en-US" smtClean="0"/>
              <a:t>2018-02-05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9AA0E8-AA58-48A5-A33F-26DAB74FC3C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345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8.mp3"/><Relationship Id="rId7" Type="http://schemas.openxmlformats.org/officeDocument/2006/relationships/image" Target="../media/image27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6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8.mp3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5.png"/><Relationship Id="rId5" Type="http://schemas.openxmlformats.org/officeDocument/2006/relationships/image" Target="../media/image28.jpe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1.mp3"/><Relationship Id="rId7" Type="http://schemas.openxmlformats.org/officeDocument/2006/relationships/image" Target="../media/image30.jpe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1.mp3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3.mp3"/><Relationship Id="rId7" Type="http://schemas.openxmlformats.org/officeDocument/2006/relationships/image" Target="../media/image32.jpe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31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3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15.pn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media" Target="../media/media27.mp3"/><Relationship Id="rId7" Type="http://schemas.openxmlformats.org/officeDocument/2006/relationships/image" Target="../media/image20.JP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34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7.mp3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29.mp3"/><Relationship Id="rId7" Type="http://schemas.openxmlformats.org/officeDocument/2006/relationships/image" Target="../media/image37.jpe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36.jpe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9.mp3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15.pn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5" Type="http://schemas.microsoft.com/office/2007/relationships/media" Target="../media/media8.mp3"/><Relationship Id="rId4" Type="http://schemas.openxmlformats.org/officeDocument/2006/relationships/audio" Target="../media/media7.mp3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microsoft.com/office/2007/relationships/media" Target="../media/media1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15.png"/><Relationship Id="rId5" Type="http://schemas.microsoft.com/office/2007/relationships/media" Target="../media/media11.mp3"/><Relationship Id="rId10" Type="http://schemas.openxmlformats.org/officeDocument/2006/relationships/image" Target="../media/image19.jpeg"/><Relationship Id="rId4" Type="http://schemas.openxmlformats.org/officeDocument/2006/relationships/audio" Target="../media/media10.mp3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5.png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14.mp3"/><Relationship Id="rId7" Type="http://schemas.openxmlformats.org/officeDocument/2006/relationships/image" Target="../media/image23.jpe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2.jpe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4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media" Target="../media/media16.mp3"/><Relationship Id="rId7" Type="http://schemas.openxmlformats.org/officeDocument/2006/relationships/image" Target="../media/image24.jpe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20.JP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6.mp3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107504" y="116632"/>
            <a:ext cx="6264696" cy="6624736"/>
          </a:xfrm>
          <a:prstGeom prst="rect">
            <a:avLst/>
          </a:prstGeom>
          <a:solidFill>
            <a:srgbClr val="1AC4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xmlns="" id="{00F72A51-E46B-4797-8753-D26B3A7707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7" r="6666"/>
          <a:stretch/>
        </p:blipFill>
        <p:spPr>
          <a:xfrm>
            <a:off x="263769" y="260648"/>
            <a:ext cx="5973568" cy="5718737"/>
          </a:xfrm>
          <a:prstGeom prst="rect">
            <a:avLst/>
          </a:prstGeom>
        </p:spPr>
      </p:pic>
      <p:sp>
        <p:nvSpPr>
          <p:cNvPr id="5" name="모서리가 둥근 직사각형 4"/>
          <p:cNvSpPr/>
          <p:nvPr/>
        </p:nvSpPr>
        <p:spPr>
          <a:xfrm>
            <a:off x="6444208" y="116632"/>
            <a:ext cx="1296144" cy="1296144"/>
          </a:xfrm>
          <a:prstGeom prst="roundRect">
            <a:avLst/>
          </a:prstGeom>
          <a:solidFill>
            <a:srgbClr val="1FA5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6516216" y="188640"/>
            <a:ext cx="1152128" cy="1152128"/>
          </a:xfrm>
          <a:prstGeom prst="round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000" dirty="0" smtClean="0">
                <a:latin typeface="HY동녘M" pitchFamily="18" charset="-127"/>
                <a:ea typeface="HY동녘M" pitchFamily="18" charset="-127"/>
              </a:rPr>
              <a:t>7</a:t>
            </a:r>
            <a:endParaRPr lang="en-US" altLang="ko-KR" sz="6000" dirty="0"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44208" y="1484784"/>
            <a:ext cx="26997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dirty="0" smtClean="0">
                <a:latin typeface="Adobe 고딕 Std B" pitchFamily="34" charset="-127"/>
                <a:ea typeface="Adobe 고딕 Std B" pitchFamily="34" charset="-127"/>
              </a:rPr>
              <a:t>どうしたら</a:t>
            </a:r>
            <a:endParaRPr lang="en-US" altLang="ja-JP" sz="3200" dirty="0" smtClean="0">
              <a:latin typeface="Adobe 고딕 Std B" pitchFamily="34" charset="-127"/>
              <a:ea typeface="Adobe 고딕 Std B" pitchFamily="34" charset="-127"/>
            </a:endParaRPr>
          </a:p>
          <a:p>
            <a:r>
              <a:rPr lang="ja-JP" altLang="en-US" sz="3200" dirty="0" smtClean="0">
                <a:latin typeface="Adobe 고딕 Std B" pitchFamily="34" charset="-127"/>
                <a:ea typeface="Adobe 고딕 Std B" pitchFamily="34" charset="-127"/>
              </a:rPr>
              <a:t>いいの？</a:t>
            </a:r>
            <a:endParaRPr lang="ko-KR" altLang="en-US" sz="3200" dirty="0">
              <a:latin typeface="Adobe 고딕 Std B" pitchFamily="34" charset="-127"/>
              <a:ea typeface="Adobe 고딕 Std B" pitchFamily="34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516216" y="3413994"/>
            <a:ext cx="1080120" cy="32403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학습목표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44208" y="3740547"/>
            <a:ext cx="2808312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rgbClr val="C00000"/>
                </a:solidFill>
              </a:rPr>
              <a:t>의사소통 기본표현</a:t>
            </a:r>
            <a:endParaRPr lang="en-US" altLang="ko-KR" sz="14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ko-KR" sz="1400" dirty="0"/>
              <a:t>1. </a:t>
            </a:r>
            <a:r>
              <a:rPr lang="ko-KR" altLang="en-US" sz="1400" dirty="0" smtClean="0"/>
              <a:t>목적</a:t>
            </a:r>
            <a:r>
              <a:rPr lang="en-US" altLang="ko-KR" sz="1400" dirty="0"/>
              <a:t>	</a:t>
            </a:r>
            <a:endParaRPr lang="en-US" altLang="ja-JP" sz="1400" dirty="0"/>
          </a:p>
          <a:p>
            <a:pPr>
              <a:lnSpc>
                <a:spcPct val="150000"/>
              </a:lnSpc>
            </a:pPr>
            <a:r>
              <a:rPr lang="en-US" altLang="ko-KR" sz="1400" dirty="0"/>
              <a:t>2. </a:t>
            </a:r>
            <a:r>
              <a:rPr lang="ko-KR" altLang="en-US" sz="1400" dirty="0" smtClean="0"/>
              <a:t>방법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3. </a:t>
            </a:r>
            <a:r>
              <a:rPr lang="ko-KR" altLang="en-US" sz="1400" dirty="0" smtClean="0"/>
              <a:t>의견 제시</a:t>
            </a:r>
            <a:endParaRPr lang="en-US" altLang="ko-KR" sz="1400" dirty="0" smtClean="0"/>
          </a:p>
          <a:p>
            <a:pPr>
              <a:lnSpc>
                <a:spcPct val="150000"/>
              </a:lnSpc>
            </a:pPr>
            <a:r>
              <a:rPr lang="en-US" altLang="ko-KR" sz="1400" dirty="0" smtClean="0"/>
              <a:t>4. </a:t>
            </a:r>
            <a:r>
              <a:rPr lang="ko-KR" altLang="en-US" sz="1400" dirty="0" smtClean="0"/>
              <a:t>의지</a:t>
            </a:r>
            <a:r>
              <a:rPr lang="en-US" altLang="ko-KR" sz="1400" dirty="0"/>
              <a:t>	</a:t>
            </a:r>
          </a:p>
          <a:p>
            <a:pPr>
              <a:lnSpc>
                <a:spcPct val="150000"/>
              </a:lnSpc>
            </a:pPr>
            <a:endParaRPr lang="en-US" altLang="ja-JP" sz="1400" dirty="0"/>
          </a:p>
          <a:p>
            <a:pPr>
              <a:lnSpc>
                <a:spcPct val="150000"/>
              </a:lnSpc>
            </a:pPr>
            <a:r>
              <a:rPr lang="ko-KR" altLang="en-US" sz="1400" dirty="0">
                <a:solidFill>
                  <a:srgbClr val="C00000"/>
                </a:solidFill>
              </a:rPr>
              <a:t>문화</a:t>
            </a:r>
            <a:endParaRPr lang="en-US" altLang="ko-KR" sz="14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ko-KR" altLang="en-US" sz="1400" dirty="0"/>
              <a:t>일본의 </a:t>
            </a:r>
            <a:r>
              <a:rPr lang="ko-KR" altLang="en-US" sz="1400" dirty="0" smtClean="0"/>
              <a:t>재난</a:t>
            </a:r>
            <a:r>
              <a:rPr lang="en-US" altLang="ko-KR" sz="1400" dirty="0" smtClean="0"/>
              <a:t>, </a:t>
            </a:r>
            <a:r>
              <a:rPr lang="ko-KR" altLang="en-US" sz="1400" dirty="0" smtClean="0"/>
              <a:t>재해 예방에 </a:t>
            </a:r>
            <a:r>
              <a:rPr lang="ko-KR" altLang="en-US" sz="1400" dirty="0"/>
              <a:t>대해 설명할 수 있다</a:t>
            </a:r>
            <a:r>
              <a:rPr lang="en-US" altLang="ko-KR" sz="1400" dirty="0"/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58"/>
          <a:stretch/>
        </p:blipFill>
        <p:spPr>
          <a:xfrm>
            <a:off x="263770" y="260647"/>
            <a:ext cx="5973568" cy="571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96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9672" y="1532110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95836" y="1978906"/>
            <a:ext cx="5868652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きれいな　はな</a:t>
            </a:r>
            <a:r>
              <a:rPr lang="ja-JP" altLang="en-US" dirty="0" smtClean="0"/>
              <a:t>で</a:t>
            </a:r>
            <a:r>
              <a:rPr lang="ja-JP" altLang="en-US" dirty="0"/>
              <a:t>すね。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せんぱい</a:t>
            </a:r>
            <a:r>
              <a:rPr lang="ja-JP" altLang="en-US" dirty="0" smtClean="0"/>
              <a:t>に</a:t>
            </a:r>
            <a:r>
              <a:rPr lang="ja-JP" altLang="en-US" dirty="0"/>
              <a:t>　もらったんです。</a:t>
            </a:r>
            <a:endParaRPr lang="en-US" altLang="ja-JP" dirty="0"/>
          </a:p>
        </p:txBody>
      </p:sp>
      <p:sp>
        <p:nvSpPr>
          <p:cNvPr id="16" name="TextBox 15"/>
          <p:cNvSpPr txBox="1"/>
          <p:nvPr/>
        </p:nvSpPr>
        <p:spPr>
          <a:xfrm>
            <a:off x="3095836" y="4772166"/>
            <a:ext cx="5868652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かっこい</a:t>
            </a:r>
            <a:r>
              <a:rPr lang="ja-JP" altLang="en-US" dirty="0">
                <a:solidFill>
                  <a:schemeClr val="accent2"/>
                </a:solidFill>
              </a:rPr>
              <a:t>い　</a:t>
            </a:r>
            <a:r>
              <a:rPr lang="ja-JP" altLang="en-US" dirty="0" smtClean="0">
                <a:solidFill>
                  <a:schemeClr val="accent2"/>
                </a:solidFill>
              </a:rPr>
              <a:t>とけい</a:t>
            </a:r>
            <a:r>
              <a:rPr lang="ja-JP" altLang="en-US" dirty="0" smtClean="0"/>
              <a:t>で</a:t>
            </a:r>
            <a:r>
              <a:rPr lang="ja-JP" altLang="en-US" dirty="0"/>
              <a:t>すね。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父</a:t>
            </a:r>
            <a:r>
              <a:rPr lang="ja-JP" altLang="en-US" dirty="0" smtClean="0"/>
              <a:t>に</a:t>
            </a:r>
            <a:r>
              <a:rPr lang="ja-JP" altLang="en-US" dirty="0"/>
              <a:t>　もらったんです。</a:t>
            </a:r>
            <a:endParaRPr lang="en-US" altLang="ja-JP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4067944" y="5399094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5"/>
                </a:solidFill>
              </a:rPr>
              <a:t>ちち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xmlns="" id="{D0016F2F-319D-4CEE-AC0C-F60676A063D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868" y="4650890"/>
            <a:ext cx="1800000" cy="135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6504" y="6002254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かっこいい　とけい</a:t>
            </a:r>
            <a:r>
              <a:rPr lang="ko-KR" altLang="en-US" dirty="0" smtClean="0"/>
              <a:t> </a:t>
            </a:r>
            <a:r>
              <a:rPr lang="en-US" altLang="ko-KR" dirty="0"/>
              <a:t>/ </a:t>
            </a:r>
            <a:r>
              <a:rPr lang="ja-JP" altLang="en-US" dirty="0" smtClean="0"/>
              <a:t>父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xmlns="" id="{CA84E349-1D60-458A-B682-BA2A551DE1F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720637" y="1901441"/>
            <a:ext cx="1800000" cy="1350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6504" y="325144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きれいな　はな</a:t>
            </a:r>
            <a:r>
              <a:rPr lang="ko-KR" altLang="en-US" dirty="0" smtClean="0"/>
              <a:t> </a:t>
            </a:r>
            <a:r>
              <a:rPr lang="en-US" altLang="ko-KR" dirty="0"/>
              <a:t>/ </a:t>
            </a:r>
            <a:r>
              <a:rPr lang="ja-JP" altLang="en-US" dirty="0" smtClean="0"/>
              <a:t>せんぱい</a:t>
            </a:r>
            <a:endParaRPr lang="ko-KR" altLang="en-US" dirty="0"/>
          </a:p>
        </p:txBody>
      </p:sp>
      <p:pic>
        <p:nvPicPr>
          <p:cNvPr id="2" name="112-2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0" y="1532110"/>
            <a:ext cx="360000" cy="360000"/>
          </a:xfrm>
          <a:prstGeom prst="rect">
            <a:avLst/>
          </a:prstGeom>
        </p:spPr>
      </p:pic>
      <p:pic>
        <p:nvPicPr>
          <p:cNvPr id="3" name="112-2-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1" y="428247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267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ハンカチ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あね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もらう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かるい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エコバック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母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花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せんぱい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かっこいい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とけい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267744" y="980727"/>
            <a:ext cx="30963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손수건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누나</a:t>
            </a:r>
            <a:r>
              <a:rPr lang="en-US" altLang="ko-KR" dirty="0" smtClean="0"/>
              <a:t>/</a:t>
            </a:r>
            <a:r>
              <a:rPr lang="ko-KR" altLang="en-US" dirty="0" smtClean="0"/>
              <a:t>언니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받다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가볍다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err="1" smtClean="0"/>
              <a:t>에코백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엄마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꽃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선배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멋있다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시계</a:t>
            </a:r>
            <a:endParaRPr lang="en-US" altLang="ko-KR" dirty="0"/>
          </a:p>
        </p:txBody>
      </p:sp>
      <p:sp>
        <p:nvSpPr>
          <p:cNvPr id="5" name="TextBox 4"/>
          <p:cNvSpPr txBox="1"/>
          <p:nvPr/>
        </p:nvSpPr>
        <p:spPr>
          <a:xfrm>
            <a:off x="721072" y="3607430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はは</a:t>
            </a:r>
            <a:endParaRPr lang="ja-JP" altLang="en-US" sz="7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4A9FE92-E0E7-494B-BFD5-5EE8F97E231A}"/>
              </a:ext>
            </a:extLst>
          </p:cNvPr>
          <p:cNvSpPr txBox="1"/>
          <p:nvPr/>
        </p:nvSpPr>
        <p:spPr>
          <a:xfrm>
            <a:off x="4778063" y="98072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父</a:t>
            </a:r>
            <a:endParaRPr lang="en-US" altLang="ja-JP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799056-02D1-4D1F-9314-E60634AF9F70}"/>
              </a:ext>
            </a:extLst>
          </p:cNvPr>
          <p:cNvSpPr txBox="1"/>
          <p:nvPr/>
        </p:nvSpPr>
        <p:spPr>
          <a:xfrm>
            <a:off x="5688124" y="980727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아버지</a:t>
            </a:r>
            <a:endParaRPr lang="en-US" altLang="ko-K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DECA4E8-2B12-44C3-9878-E5D4E81A0193}"/>
              </a:ext>
            </a:extLst>
          </p:cNvPr>
          <p:cNvSpPr txBox="1"/>
          <p:nvPr/>
        </p:nvSpPr>
        <p:spPr>
          <a:xfrm>
            <a:off x="5105793" y="872072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ちち</a:t>
            </a:r>
            <a:endParaRPr lang="ja-JP" altLang="en-US" sz="700" dirty="0"/>
          </a:p>
        </p:txBody>
      </p:sp>
      <p:sp>
        <p:nvSpPr>
          <p:cNvPr id="9" name="TextBox 8"/>
          <p:cNvSpPr txBox="1"/>
          <p:nvPr/>
        </p:nvSpPr>
        <p:spPr>
          <a:xfrm>
            <a:off x="712446" y="4149080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はな</a:t>
            </a:r>
            <a:endParaRPr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3548923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1" y="1532110"/>
            <a:ext cx="819150" cy="419100"/>
          </a:xfrm>
          <a:prstGeom prst="rect">
            <a:avLst/>
          </a:prstGeom>
        </p:spPr>
      </p:pic>
      <p:pic>
        <p:nvPicPr>
          <p:cNvPr id="5122" name="Picture 2" descr="C:\Users\Administrator\Desktop\보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586" y="1901441"/>
            <a:ext cx="2226101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3. </a:t>
            </a:r>
            <a:r>
              <a:rPr lang="ko-KR" altLang="en-US" sz="1400" dirty="0"/>
              <a:t>잘 듣고 보기와 같이 </a:t>
            </a:r>
            <a:r>
              <a:rPr lang="ko-KR" altLang="en-US" sz="1400" dirty="0" smtClean="0"/>
              <a:t>바꾸어 말해 </a:t>
            </a:r>
            <a:r>
              <a:rPr lang="ko-KR" altLang="en-US" sz="1400" dirty="0"/>
              <a:t>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3095836" y="2021353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雨が　降る</a:t>
            </a:r>
            <a:r>
              <a:rPr lang="ja-JP" altLang="en-US" dirty="0" smtClean="0"/>
              <a:t>かも　しれないよ。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/>
              <a:t>そう？</a:t>
            </a:r>
            <a:r>
              <a:rPr lang="ja-JP" altLang="en-US" dirty="0" smtClean="0">
                <a:solidFill>
                  <a:schemeClr val="accent5"/>
                </a:solidFill>
              </a:rPr>
              <a:t>かさを　持って　いか</a:t>
            </a:r>
            <a:r>
              <a:rPr lang="ja-JP" altLang="en-US" dirty="0" smtClean="0"/>
              <a:t>なくちゃ。</a:t>
            </a:r>
            <a:endParaRPr lang="en-US" altLang="ja-JP" dirty="0"/>
          </a:p>
        </p:txBody>
      </p:sp>
      <p:sp>
        <p:nvSpPr>
          <p:cNvPr id="18" name="TextBox 17"/>
          <p:cNvSpPr txBox="1"/>
          <p:nvPr/>
        </p:nvSpPr>
        <p:spPr>
          <a:xfrm>
            <a:off x="116504" y="3251442"/>
            <a:ext cx="300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雨が　ふる</a:t>
            </a:r>
            <a:endParaRPr lang="en-US" altLang="ja-JP" dirty="0" smtClean="0"/>
          </a:p>
          <a:p>
            <a:pPr algn="ctr"/>
            <a:r>
              <a:rPr lang="ja-JP" altLang="en-US" dirty="0"/>
              <a:t>かさ</a:t>
            </a:r>
            <a:r>
              <a:rPr lang="ja-JP" altLang="en-US" dirty="0" smtClean="0"/>
              <a:t>を　持っていく</a:t>
            </a:r>
            <a:endParaRPr lang="ko-KR" alt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59318" y="2105695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2"/>
                </a:solidFill>
              </a:rPr>
              <a:t>あめ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90138" y="2105695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2"/>
                </a:solidFill>
              </a:rPr>
              <a:t>ふ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36096" y="2636743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5"/>
                </a:solidFill>
              </a:rPr>
              <a:t>も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pic>
        <p:nvPicPr>
          <p:cNvPr id="4" name="113-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91680" y="153211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02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esktop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83" y="1900077"/>
            <a:ext cx="2164969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istrator\Desktop\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64" y="4652254"/>
            <a:ext cx="2145807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448" y="6002254"/>
            <a:ext cx="3122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東京は　寒い</a:t>
            </a:r>
            <a:endParaRPr lang="en-US" altLang="ja-JP" dirty="0" smtClean="0"/>
          </a:p>
          <a:p>
            <a:pPr algn="ctr"/>
            <a:r>
              <a:rPr lang="ja-JP" altLang="en-US" dirty="0"/>
              <a:t>あたたか</a:t>
            </a:r>
            <a:r>
              <a:rPr lang="ja-JP" altLang="en-US" dirty="0" smtClean="0"/>
              <a:t>い　ふくを　着て　いく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-61820" y="3251442"/>
            <a:ext cx="3375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山田さんは　としょかんい　いる</a:t>
            </a:r>
            <a:endParaRPr lang="en-US" altLang="ja-JP" dirty="0" smtClean="0"/>
          </a:p>
          <a:p>
            <a:pPr algn="ctr"/>
            <a:r>
              <a:rPr lang="ja-JP" altLang="en-US" dirty="0"/>
              <a:t>行っ</a:t>
            </a:r>
            <a:r>
              <a:rPr lang="ja-JP" altLang="en-US" dirty="0" smtClean="0"/>
              <a:t>て　み</a:t>
            </a:r>
            <a:r>
              <a:rPr lang="ja-JP" altLang="en-US" dirty="0"/>
              <a:t>る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9671" y="1532110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A837EF2-FD30-41B3-9AFC-DBFF110325CA}"/>
              </a:ext>
            </a:extLst>
          </p:cNvPr>
          <p:cNvSpPr txBox="1"/>
          <p:nvPr/>
        </p:nvSpPr>
        <p:spPr>
          <a:xfrm>
            <a:off x="3095836" y="4770802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東京は　寒</a:t>
            </a:r>
            <a:r>
              <a:rPr lang="ja-JP" altLang="en-US" dirty="0" smtClean="0">
                <a:solidFill>
                  <a:schemeClr val="accent2"/>
                </a:solidFill>
              </a:rPr>
              <a:t>い</a:t>
            </a:r>
            <a:r>
              <a:rPr lang="ja-JP" altLang="en-US" dirty="0" smtClean="0"/>
              <a:t>か</a:t>
            </a:r>
            <a:r>
              <a:rPr lang="ja-JP" altLang="en-US" dirty="0"/>
              <a:t>も　しれないよ</a:t>
            </a:r>
            <a:r>
              <a:rPr lang="ja-JP" altLang="en-US" dirty="0" smtClean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そう</a:t>
            </a:r>
            <a:r>
              <a:rPr lang="ja-JP" altLang="en-US" dirty="0" smtClean="0"/>
              <a:t>？</a:t>
            </a:r>
            <a:r>
              <a:rPr lang="ja-JP" altLang="en-US" dirty="0">
                <a:solidFill>
                  <a:schemeClr val="accent5"/>
                </a:solidFill>
              </a:rPr>
              <a:t>あたたかい　ふくを　着て　いか</a:t>
            </a:r>
            <a:r>
              <a:rPr lang="ja-JP" altLang="en-US" dirty="0"/>
              <a:t>なくちゃ。</a:t>
            </a:r>
            <a:endParaRPr lang="en-US" altLang="ja-JP" dirty="0"/>
          </a:p>
        </p:txBody>
      </p:sp>
      <p:sp>
        <p:nvSpPr>
          <p:cNvPr id="14" name="TextBox 13"/>
          <p:cNvSpPr txBox="1"/>
          <p:nvPr/>
        </p:nvSpPr>
        <p:spPr>
          <a:xfrm>
            <a:off x="3095836" y="2021353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accent4"/>
                </a:solidFill>
              </a:rPr>
              <a:t>A</a:t>
            </a:r>
            <a:r>
              <a:rPr lang="en-US" altLang="ko-KR" dirty="0" smtClean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山</a:t>
            </a:r>
            <a:r>
              <a:rPr lang="ja-JP" altLang="en-US" dirty="0">
                <a:solidFill>
                  <a:schemeClr val="accent2"/>
                </a:solidFill>
              </a:rPr>
              <a:t>田さんは　としょかんい　い</a:t>
            </a:r>
            <a:r>
              <a:rPr lang="ja-JP" altLang="en-US" dirty="0" smtClean="0">
                <a:solidFill>
                  <a:schemeClr val="accent2"/>
                </a:solidFill>
              </a:rPr>
              <a:t>る</a:t>
            </a:r>
            <a:r>
              <a:rPr lang="ja-JP" altLang="en-US" dirty="0" smtClean="0"/>
              <a:t>かも　</a:t>
            </a:r>
            <a:r>
              <a:rPr lang="ja-JP" altLang="en-US" dirty="0"/>
              <a:t>しれないよ</a:t>
            </a:r>
            <a:r>
              <a:rPr lang="ja-JP" altLang="en-US" dirty="0" smtClean="0"/>
              <a:t>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en-US" altLang="ko-KR" dirty="0" smtClean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/>
              <a:t>そう？</a:t>
            </a:r>
            <a:r>
              <a:rPr lang="ja-JP" altLang="en-US" dirty="0">
                <a:solidFill>
                  <a:schemeClr val="accent5"/>
                </a:solidFill>
              </a:rPr>
              <a:t>行って　み</a:t>
            </a:r>
            <a:r>
              <a:rPr lang="ja-JP" altLang="en-US" dirty="0" smtClean="0"/>
              <a:t>なくちゃ。</a:t>
            </a:r>
            <a:endParaRPr lang="en-US" altLang="ja-JP" dirty="0"/>
          </a:p>
        </p:txBody>
      </p:sp>
      <p:sp>
        <p:nvSpPr>
          <p:cNvPr id="15" name="TextBox 14"/>
          <p:cNvSpPr txBox="1"/>
          <p:nvPr/>
        </p:nvSpPr>
        <p:spPr>
          <a:xfrm>
            <a:off x="4059318" y="2105695"/>
            <a:ext cx="630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2"/>
                </a:solidFill>
              </a:rPr>
              <a:t>やま　だ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90138" y="2636743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5"/>
                </a:solidFill>
              </a:rPr>
              <a:t>い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59318" y="4843282"/>
            <a:ext cx="63082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2"/>
                </a:solidFill>
              </a:rPr>
              <a:t>とう　きょう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7284" y="4843282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2"/>
                </a:solidFill>
              </a:rPr>
              <a:t>さむ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34354" y="5374330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5"/>
                </a:solidFill>
              </a:rPr>
              <a:t>き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pic>
        <p:nvPicPr>
          <p:cNvPr id="2" name="113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0" y="1532110"/>
            <a:ext cx="360000" cy="360000"/>
          </a:xfrm>
          <a:prstGeom prst="rect">
            <a:avLst/>
          </a:prstGeom>
        </p:spPr>
      </p:pic>
      <p:pic>
        <p:nvPicPr>
          <p:cNvPr id="3" name="113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0" y="428247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26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esktop\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76" y="1901442"/>
            <a:ext cx="2186791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istrator\Desktop\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65" y="4652254"/>
            <a:ext cx="2216005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➍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504" y="6002254"/>
            <a:ext cx="300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とつぜん　じしんが　来る</a:t>
            </a:r>
            <a:endParaRPr lang="en-US" altLang="ja-JP" dirty="0" smtClean="0"/>
          </a:p>
          <a:p>
            <a:pPr algn="ctr"/>
            <a:r>
              <a:rPr lang="ja-JP" altLang="en-US" dirty="0"/>
              <a:t>ちゃん</a:t>
            </a:r>
            <a:r>
              <a:rPr lang="ja-JP" altLang="en-US" dirty="0" smtClean="0"/>
              <a:t>と　じゅんびを　する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6504" y="3251442"/>
            <a:ext cx="3006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バスの　時間が　わかる</a:t>
            </a:r>
            <a:endParaRPr lang="en-US" altLang="ja-JP" dirty="0" smtClean="0"/>
          </a:p>
          <a:p>
            <a:pPr algn="ctr"/>
            <a:r>
              <a:rPr lang="ja-JP" altLang="en-US" dirty="0"/>
              <a:t>ネット</a:t>
            </a:r>
            <a:r>
              <a:rPr lang="ja-JP" altLang="en-US" dirty="0" smtClean="0"/>
              <a:t>で　しらべて　みる</a:t>
            </a:r>
            <a:endParaRPr lang="ko-KR" alt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19671" y="1532110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A837EF2-FD30-41B3-9AFC-DBFF110325CA}"/>
              </a:ext>
            </a:extLst>
          </p:cNvPr>
          <p:cNvSpPr txBox="1"/>
          <p:nvPr/>
        </p:nvSpPr>
        <p:spPr>
          <a:xfrm>
            <a:off x="3095836" y="4770802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とつぜん　じしんが　来</a:t>
            </a:r>
            <a:r>
              <a:rPr lang="ja-JP" altLang="en-US" dirty="0" smtClean="0">
                <a:solidFill>
                  <a:schemeClr val="accent2"/>
                </a:solidFill>
              </a:rPr>
              <a:t>る</a:t>
            </a:r>
            <a:r>
              <a:rPr lang="ja-JP" altLang="en-US" dirty="0" smtClean="0"/>
              <a:t>か</a:t>
            </a:r>
            <a:r>
              <a:rPr lang="ja-JP" altLang="en-US" dirty="0"/>
              <a:t>も　しれないよ</a:t>
            </a:r>
            <a:r>
              <a:rPr lang="ja-JP" altLang="en-US" dirty="0" smtClean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そう</a:t>
            </a:r>
            <a:r>
              <a:rPr lang="ja-JP" altLang="en-US" dirty="0" smtClean="0"/>
              <a:t>？</a:t>
            </a:r>
            <a:r>
              <a:rPr lang="ja-JP" altLang="en-US" dirty="0">
                <a:solidFill>
                  <a:schemeClr val="accent5"/>
                </a:solidFill>
              </a:rPr>
              <a:t>ちゃんと　じゅんび</a:t>
            </a:r>
            <a:r>
              <a:rPr lang="ja-JP" altLang="en-US" dirty="0" smtClean="0">
                <a:solidFill>
                  <a:schemeClr val="accent5"/>
                </a:solidFill>
              </a:rPr>
              <a:t>を　し</a:t>
            </a:r>
            <a:r>
              <a:rPr lang="ja-JP" altLang="en-US" dirty="0" smtClean="0"/>
              <a:t>な</a:t>
            </a:r>
            <a:r>
              <a:rPr lang="ja-JP" altLang="en-US" dirty="0"/>
              <a:t>くちゃ。</a:t>
            </a:r>
            <a:endParaRPr lang="en-US" altLang="ja-JP" dirty="0"/>
          </a:p>
        </p:txBody>
      </p:sp>
      <p:sp>
        <p:nvSpPr>
          <p:cNvPr id="15" name="TextBox 14"/>
          <p:cNvSpPr txBox="1"/>
          <p:nvPr/>
        </p:nvSpPr>
        <p:spPr>
          <a:xfrm>
            <a:off x="3095836" y="2021353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>
                <a:solidFill>
                  <a:schemeClr val="accent2"/>
                </a:solidFill>
              </a:rPr>
              <a:t>バスの　時間が　わか</a:t>
            </a:r>
            <a:r>
              <a:rPr lang="ja-JP" altLang="en-US" dirty="0" smtClean="0">
                <a:solidFill>
                  <a:schemeClr val="accent2"/>
                </a:solidFill>
              </a:rPr>
              <a:t>る</a:t>
            </a:r>
            <a:r>
              <a:rPr lang="ja-JP" altLang="en-US" dirty="0" smtClean="0"/>
              <a:t>かも　</a:t>
            </a:r>
            <a:r>
              <a:rPr lang="ja-JP" altLang="en-US" dirty="0"/>
              <a:t>しれないよ</a:t>
            </a:r>
            <a:r>
              <a:rPr lang="ja-JP" altLang="en-US" dirty="0" smtClean="0"/>
              <a:t>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/>
              <a:t>そう？</a:t>
            </a:r>
            <a:r>
              <a:rPr lang="ja-JP" altLang="en-US" dirty="0">
                <a:solidFill>
                  <a:schemeClr val="accent5"/>
                </a:solidFill>
              </a:rPr>
              <a:t>ネットで　しらべて　み</a:t>
            </a:r>
            <a:r>
              <a:rPr lang="ja-JP" altLang="en-US" dirty="0" smtClean="0"/>
              <a:t>なくちゃ。</a:t>
            </a:r>
            <a:endParaRPr lang="en-US" altLang="ja-JP" dirty="0"/>
          </a:p>
        </p:txBody>
      </p:sp>
      <p:sp>
        <p:nvSpPr>
          <p:cNvPr id="16" name="TextBox 15"/>
          <p:cNvSpPr txBox="1"/>
          <p:nvPr/>
        </p:nvSpPr>
        <p:spPr>
          <a:xfrm>
            <a:off x="4932040" y="2105695"/>
            <a:ext cx="58469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2"/>
                </a:solidFill>
              </a:rPr>
              <a:t>じ　かん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041038" y="4831656"/>
            <a:ext cx="58469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2"/>
                </a:solidFill>
              </a:rPr>
              <a:t>く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pic>
        <p:nvPicPr>
          <p:cNvPr id="2" name="113-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0" y="1532110"/>
            <a:ext cx="360000" cy="360000"/>
          </a:xfrm>
          <a:prstGeom prst="rect">
            <a:avLst/>
          </a:prstGeom>
        </p:spPr>
      </p:pic>
      <p:pic>
        <p:nvPicPr>
          <p:cNvPr id="3" name="113-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0" y="428247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7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降る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～かも　しれない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～なくちゃ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いる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あたたかい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着</a:t>
            </a:r>
            <a:r>
              <a:rPr lang="ja-JP" altLang="en-US" dirty="0" smtClean="0"/>
              <a:t>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かわる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とつぜん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じしん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ちゃんと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483768" y="980727"/>
            <a:ext cx="30963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(</a:t>
            </a:r>
            <a:r>
              <a:rPr lang="ko-KR" altLang="en-US" dirty="0" smtClean="0"/>
              <a:t>비나 눈이</a:t>
            </a:r>
            <a:r>
              <a:rPr lang="en-US" altLang="ko-KR" dirty="0" smtClean="0"/>
              <a:t>) </a:t>
            </a:r>
            <a:r>
              <a:rPr lang="ko-KR" altLang="en-US" dirty="0" smtClean="0"/>
              <a:t>내리다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지도 모른다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지 않으면 안 된다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있다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따뜻하다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입다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바뀌다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갑자기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지진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확실히</a:t>
            </a:r>
            <a:endParaRPr lang="en-US" altLang="ko-KR" dirty="0"/>
          </a:p>
        </p:txBody>
      </p:sp>
      <p:sp>
        <p:nvSpPr>
          <p:cNvPr id="5" name="TextBox 4"/>
          <p:cNvSpPr txBox="1"/>
          <p:nvPr/>
        </p:nvSpPr>
        <p:spPr>
          <a:xfrm>
            <a:off x="746950" y="863447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ふ</a:t>
            </a:r>
            <a:endParaRPr lang="ja-JP" altLang="en-US" sz="700" dirty="0"/>
          </a:p>
        </p:txBody>
      </p:sp>
      <p:sp>
        <p:nvSpPr>
          <p:cNvPr id="9" name="TextBox 8"/>
          <p:cNvSpPr txBox="1"/>
          <p:nvPr/>
        </p:nvSpPr>
        <p:spPr>
          <a:xfrm>
            <a:off x="755576" y="3606237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き</a:t>
            </a:r>
            <a:endParaRPr lang="ja-JP" altLang="en-US" sz="700" dirty="0"/>
          </a:p>
        </p:txBody>
      </p:sp>
    </p:spTree>
    <p:extLst>
      <p:ext uri="{BB962C8B-B14F-4D97-AF65-F5344CB8AC3E}">
        <p14:creationId xmlns:p14="http://schemas.microsoft.com/office/powerpoint/2010/main" val="11953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268760"/>
            <a:ext cx="84969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err="1" smtClean="0"/>
              <a:t>미키와</a:t>
            </a:r>
            <a:r>
              <a:rPr lang="ko-KR" altLang="en-US" sz="1400" dirty="0" smtClean="0"/>
              <a:t> 유나가 학교에서 돌아왔을 때</a:t>
            </a:r>
            <a:r>
              <a:rPr lang="en-US" altLang="ko-KR" sz="1400" dirty="0" smtClean="0"/>
              <a:t>, </a:t>
            </a:r>
            <a:r>
              <a:rPr lang="ko-KR" altLang="en-US" sz="1400" dirty="0" err="1" smtClean="0"/>
              <a:t>미키</a:t>
            </a:r>
            <a:r>
              <a:rPr lang="ko-KR" altLang="en-US" sz="1400" dirty="0" smtClean="0"/>
              <a:t> 아버지가 책장 등을 벽에 고정시키고 있었습니다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1576537"/>
            <a:ext cx="86409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/>
              <a:t>み</a:t>
            </a:r>
            <a:r>
              <a:rPr lang="ja-JP" altLang="en-US" dirty="0" smtClean="0"/>
              <a:t>き</a:t>
            </a:r>
            <a:r>
              <a:rPr lang="en-US" altLang="ja-JP" dirty="0" smtClean="0"/>
              <a:t>	</a:t>
            </a:r>
            <a:r>
              <a:rPr lang="ja-JP" altLang="en-US" dirty="0" smtClean="0"/>
              <a:t>お父さん、何　して　いるの？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 smtClean="0"/>
              <a:t>父</a:t>
            </a:r>
            <a:r>
              <a:rPr lang="en-US" altLang="ja-JP" dirty="0" smtClean="0"/>
              <a:t>	</a:t>
            </a:r>
            <a:r>
              <a:rPr lang="ja-JP" altLang="en-US" dirty="0" smtClean="0"/>
              <a:t>じしんが　来ても　本だなが　たおれないように　して　いるんだよ。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み</a:t>
            </a:r>
            <a:r>
              <a:rPr lang="ja-JP" altLang="en-US" dirty="0" smtClean="0"/>
              <a:t>き</a:t>
            </a:r>
            <a:r>
              <a:rPr lang="en-US" altLang="ja-JP" dirty="0" smtClean="0"/>
              <a:t>	</a:t>
            </a:r>
            <a:r>
              <a:rPr lang="ja-JP" altLang="en-US" dirty="0" smtClean="0"/>
              <a:t>私の　部屋の　本だなは？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 smtClean="0"/>
              <a:t>父</a:t>
            </a:r>
            <a:r>
              <a:rPr lang="en-US" altLang="ja-JP" dirty="0" smtClean="0"/>
              <a:t>	</a:t>
            </a:r>
            <a:r>
              <a:rPr lang="ja-JP" altLang="en-US" dirty="0" smtClean="0"/>
              <a:t>これから　するところだよ。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み</a:t>
            </a:r>
            <a:r>
              <a:rPr lang="ja-JP" altLang="en-US" dirty="0" smtClean="0"/>
              <a:t>き</a:t>
            </a:r>
            <a:r>
              <a:rPr lang="en-US" altLang="ja-JP" dirty="0" smtClean="0"/>
              <a:t>	</a:t>
            </a:r>
            <a:r>
              <a:rPr lang="ja-JP" altLang="en-US" dirty="0" smtClean="0"/>
              <a:t>まず、ガスを　とめて、テレビを　つけた　ほうが　いいと　思うよ。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ユ</a:t>
            </a:r>
            <a:r>
              <a:rPr lang="ja-JP" altLang="en-US" dirty="0" smtClean="0"/>
              <a:t>ナ</a:t>
            </a:r>
            <a:r>
              <a:rPr lang="en-US" altLang="ja-JP" dirty="0" smtClean="0"/>
              <a:t>	</a:t>
            </a:r>
            <a:r>
              <a:rPr lang="ja-JP" altLang="en-US" dirty="0" smtClean="0"/>
              <a:t>テレビ？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み</a:t>
            </a:r>
            <a:r>
              <a:rPr lang="ja-JP" altLang="en-US" dirty="0" smtClean="0"/>
              <a:t>き</a:t>
            </a:r>
            <a:r>
              <a:rPr lang="en-US" altLang="ja-JP" dirty="0" smtClean="0"/>
              <a:t>	</a:t>
            </a:r>
            <a:r>
              <a:rPr lang="ja-JP" altLang="en-US" dirty="0" smtClean="0"/>
              <a:t>うん、じしんの　ニュースは　テレビが　一番　はやいから。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/>
              <a:t>ユ</a:t>
            </a:r>
            <a:r>
              <a:rPr lang="ja-JP" altLang="en-US" dirty="0" smtClean="0"/>
              <a:t>ナ</a:t>
            </a:r>
            <a:r>
              <a:rPr lang="en-US" altLang="ja-JP" dirty="0" smtClean="0"/>
              <a:t>	</a:t>
            </a:r>
            <a:r>
              <a:rPr lang="ja-JP" altLang="en-US" dirty="0" smtClean="0"/>
              <a:t>そうか。ほかに　どんな</a:t>
            </a:r>
            <a:r>
              <a:rPr lang="ja-JP" altLang="en-US" dirty="0"/>
              <a:t>　</a:t>
            </a:r>
            <a:r>
              <a:rPr lang="ja-JP" altLang="en-US" dirty="0" smtClean="0"/>
              <a:t>じゅんびが　ひつようなの？</a:t>
            </a:r>
            <a:endParaRPr lang="en-US" altLang="ja-JP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492908" y="1654678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とう</a:t>
            </a:r>
            <a:endParaRPr lang="en-US" altLang="ja-JP" sz="7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213502" y="2732953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わたし</a:t>
            </a:r>
            <a:endParaRPr lang="ko-KR" altLang="en-US" sz="700" dirty="0"/>
          </a:p>
        </p:txBody>
      </p:sp>
      <p:sp>
        <p:nvSpPr>
          <p:cNvPr id="12" name="TextBox 11"/>
          <p:cNvSpPr txBox="1"/>
          <p:nvPr/>
        </p:nvSpPr>
        <p:spPr>
          <a:xfrm>
            <a:off x="6651606" y="3847320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おも</a:t>
            </a:r>
            <a:endParaRPr lang="ko-KR" altLang="en-US" sz="700" dirty="0"/>
          </a:p>
        </p:txBody>
      </p:sp>
      <p:sp>
        <p:nvSpPr>
          <p:cNvPr id="13" name="TextBox 12"/>
          <p:cNvSpPr txBox="1"/>
          <p:nvPr/>
        </p:nvSpPr>
        <p:spPr>
          <a:xfrm>
            <a:off x="4940666" y="4932542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いち　ばん</a:t>
            </a:r>
            <a:endParaRPr lang="ko-KR" altLang="en-US" sz="7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D0577E56-65C4-4413-9C5A-E05B8C31B2DD}"/>
              </a:ext>
            </a:extLst>
          </p:cNvPr>
          <p:cNvSpPr txBox="1"/>
          <p:nvPr/>
        </p:nvSpPr>
        <p:spPr>
          <a:xfrm>
            <a:off x="1979712" y="2732952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へや</a:t>
            </a:r>
            <a:endParaRPr lang="ko-KR" altLang="en-US" sz="700" dirty="0"/>
          </a:p>
        </p:txBody>
      </p:sp>
      <p:sp>
        <p:nvSpPr>
          <p:cNvPr id="10" name="TextBox 9"/>
          <p:cNvSpPr txBox="1"/>
          <p:nvPr/>
        </p:nvSpPr>
        <p:spPr>
          <a:xfrm>
            <a:off x="2250492" y="1654678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なに</a:t>
            </a:r>
            <a:endParaRPr lang="en-US" altLang="ja-JP" sz="7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2267469" y="2178986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き</a:t>
            </a:r>
            <a:endParaRPr lang="en-US" altLang="ja-JP" sz="700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2987824" y="2178986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ほん</a:t>
            </a:r>
            <a:endParaRPr lang="en-US" altLang="ja-JP" sz="700" dirty="0" smtClean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0577E56-65C4-4413-9C5A-E05B8C31B2DD}"/>
              </a:ext>
            </a:extLst>
          </p:cNvPr>
          <p:cNvSpPr txBox="1"/>
          <p:nvPr/>
        </p:nvSpPr>
        <p:spPr>
          <a:xfrm>
            <a:off x="2707592" y="2732951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ほん</a:t>
            </a:r>
            <a:endParaRPr lang="ko-KR" altLang="en-US" sz="700" dirty="0"/>
          </a:p>
        </p:txBody>
      </p:sp>
      <p:pic>
        <p:nvPicPr>
          <p:cNvPr id="3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56376" y="1242648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2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76" y="2296264"/>
            <a:ext cx="5815584" cy="3389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1576537"/>
            <a:ext cx="8640960" cy="1112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ja-JP" altLang="en-US" dirty="0" smtClean="0"/>
              <a:t>みき</a:t>
            </a:r>
            <a:r>
              <a:rPr lang="en-US" altLang="ja-JP" dirty="0" smtClean="0"/>
              <a:t>	</a:t>
            </a:r>
            <a:r>
              <a:rPr lang="ja-JP" altLang="en-US" dirty="0" smtClean="0"/>
              <a:t>そうだね。水、食べ物、ライト、ラジオは　いつも　じゅんびして　いるよ。</a:t>
            </a:r>
            <a:endParaRPr lang="en-US" altLang="ja-JP" dirty="0" smtClean="0"/>
          </a:p>
          <a:p>
            <a:pPr>
              <a:lnSpc>
                <a:spcPct val="200000"/>
              </a:lnSpc>
            </a:pPr>
            <a:r>
              <a:rPr lang="ja-JP" altLang="en-US" dirty="0" smtClean="0"/>
              <a:t>ユナ</a:t>
            </a:r>
            <a:r>
              <a:rPr lang="en-US" altLang="ja-JP" dirty="0" smtClean="0"/>
              <a:t>	</a:t>
            </a:r>
            <a:r>
              <a:rPr lang="ja-JP" altLang="en-US" dirty="0" smtClean="0"/>
              <a:t>なるほど。水や　食べ物も　ちゃんと　じゅんびしなくちゃ。</a:t>
            </a:r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12843" y="1654678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みず</a:t>
            </a:r>
            <a:endParaRPr lang="ko-KR" altLang="en-US" sz="700" dirty="0"/>
          </a:p>
        </p:txBody>
      </p:sp>
      <p:sp>
        <p:nvSpPr>
          <p:cNvPr id="8" name="TextBox 7"/>
          <p:cNvSpPr txBox="1"/>
          <p:nvPr/>
        </p:nvSpPr>
        <p:spPr>
          <a:xfrm>
            <a:off x="2881312" y="2196238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た</a:t>
            </a:r>
            <a:endParaRPr lang="ko-KR" altLang="en-US" sz="700" dirty="0"/>
          </a:p>
        </p:txBody>
      </p:sp>
      <p:sp>
        <p:nvSpPr>
          <p:cNvPr id="14" name="TextBox 13"/>
          <p:cNvSpPr txBox="1"/>
          <p:nvPr/>
        </p:nvSpPr>
        <p:spPr>
          <a:xfrm>
            <a:off x="2224614" y="2196237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みず</a:t>
            </a:r>
            <a:endParaRPr lang="ko-KR" altLang="en-US" sz="7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7778E89-681F-4315-8760-30AB6A380370}"/>
              </a:ext>
            </a:extLst>
          </p:cNvPr>
          <p:cNvSpPr txBox="1"/>
          <p:nvPr/>
        </p:nvSpPr>
        <p:spPr>
          <a:xfrm>
            <a:off x="2607532" y="1654678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た</a:t>
            </a:r>
            <a:endParaRPr lang="ko-KR" altLang="en-US" sz="7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75413F7-E429-4EDC-8BEF-C26CDB1290AC}"/>
              </a:ext>
            </a:extLst>
          </p:cNvPr>
          <p:cNvSpPr txBox="1"/>
          <p:nvPr/>
        </p:nvSpPr>
        <p:spPr>
          <a:xfrm>
            <a:off x="3321986" y="2196237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もの</a:t>
            </a:r>
            <a:endParaRPr lang="ko-KR" altLang="en-US" sz="7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7778E89-681F-4315-8760-30AB6A380370}"/>
              </a:ext>
            </a:extLst>
          </p:cNvPr>
          <p:cNvSpPr txBox="1"/>
          <p:nvPr/>
        </p:nvSpPr>
        <p:spPr>
          <a:xfrm>
            <a:off x="3051061" y="1654678"/>
            <a:ext cx="8640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もの</a:t>
            </a:r>
            <a:endParaRPr lang="ko-KR" altLang="en-US" sz="700" dirty="0"/>
          </a:p>
        </p:txBody>
      </p:sp>
      <p:sp>
        <p:nvSpPr>
          <p:cNvPr id="11" name="TextBox 10"/>
          <p:cNvSpPr txBox="1"/>
          <p:nvPr/>
        </p:nvSpPr>
        <p:spPr>
          <a:xfrm>
            <a:off x="323528" y="5805264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1. </a:t>
            </a:r>
            <a:r>
              <a:rPr lang="ko-KR" altLang="en-US" dirty="0" smtClean="0"/>
              <a:t>지진을 대비해서 준비해 두어야 하는 것을 본문에서 찾아 모두 써 봅시다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3568" y="6277962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水、食べ物、ライト、ラジオ</a:t>
            </a:r>
            <a:endParaRPr lang="ko-KR" altLang="en-US" dirty="0">
              <a:solidFill>
                <a:srgbClr val="FF0000"/>
              </a:solidFill>
            </a:endParaRPr>
          </a:p>
        </p:txBody>
      </p:sp>
      <p:pic>
        <p:nvPicPr>
          <p:cNvPr id="4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5536" y="139653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941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7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本だな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たおれる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～ないように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～ところだ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～なら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ガス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とめる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つける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思う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ニュース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413809" y="980727"/>
            <a:ext cx="309634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책장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쓰러지다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하지 않도록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하려는 참이다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하면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가스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잠그다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켜다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생각하다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뉴스</a:t>
            </a:r>
            <a:endParaRPr lang="en-US" altLang="ko-KR" dirty="0"/>
          </a:p>
        </p:txBody>
      </p:sp>
      <p:sp>
        <p:nvSpPr>
          <p:cNvPr id="6" name="TextBox 5"/>
          <p:cNvSpPr txBox="1"/>
          <p:nvPr/>
        </p:nvSpPr>
        <p:spPr>
          <a:xfrm>
            <a:off x="709446" y="862590"/>
            <a:ext cx="72870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ほん</a:t>
            </a:r>
            <a:endParaRPr lang="en-US" altLang="ko-KR" sz="7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131844C-0F0A-4C62-9CDF-FD869A4D4ADB}"/>
              </a:ext>
            </a:extLst>
          </p:cNvPr>
          <p:cNvSpPr txBox="1"/>
          <p:nvPr/>
        </p:nvSpPr>
        <p:spPr>
          <a:xfrm>
            <a:off x="719240" y="5255078"/>
            <a:ext cx="72870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おも</a:t>
            </a:r>
            <a:endParaRPr lang="en-US" altLang="ko-KR" sz="700" dirty="0"/>
          </a:p>
        </p:txBody>
      </p:sp>
      <p:sp>
        <p:nvSpPr>
          <p:cNvPr id="7" name="TextBox 6"/>
          <p:cNvSpPr txBox="1"/>
          <p:nvPr/>
        </p:nvSpPr>
        <p:spPr>
          <a:xfrm>
            <a:off x="4497943" y="980727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ほか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ひつようだ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いつも</a:t>
            </a:r>
            <a:endParaRPr lang="en-US" altLang="ja-JP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dirty="0" smtClean="0"/>
              <a:t>なるほど</a:t>
            </a:r>
            <a:endParaRPr lang="en-US" altLang="ja-JP" dirty="0"/>
          </a:p>
        </p:txBody>
      </p:sp>
      <p:sp>
        <p:nvSpPr>
          <p:cNvPr id="8" name="TextBox 7"/>
          <p:cNvSpPr txBox="1"/>
          <p:nvPr/>
        </p:nvSpPr>
        <p:spPr>
          <a:xfrm>
            <a:off x="6516216" y="980726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그 외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필요하다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항상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과연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역시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56048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dministrator\Desktop\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54" y="4650890"/>
            <a:ext cx="1926633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1" y="1532110"/>
            <a:ext cx="819150" cy="419100"/>
          </a:xfrm>
          <a:prstGeom prst="rect">
            <a:avLst/>
          </a:prstGeom>
        </p:spPr>
      </p:pic>
      <p:pic>
        <p:nvPicPr>
          <p:cNvPr id="8194" name="Picture 2" descr="C:\Users\Administrator\Desktop\캡처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8"/>
          <a:stretch/>
        </p:blipFill>
        <p:spPr bwMode="auto">
          <a:xfrm>
            <a:off x="937988" y="1928813"/>
            <a:ext cx="1363366" cy="132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2. </a:t>
            </a:r>
            <a:r>
              <a:rPr lang="ko-KR" altLang="en-US" sz="1400" dirty="0" smtClean="0"/>
              <a:t>보기와 같이 바꾸어 말해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095836" y="197890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/>
              <a:t>何を　して　いますか。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本だなが　たおれ</a:t>
            </a:r>
            <a:r>
              <a:rPr lang="ja-JP" altLang="en-US" dirty="0" smtClean="0"/>
              <a:t>ないように　して　います。</a:t>
            </a:r>
            <a:endParaRPr lang="en-US" altLang="ja-JP" dirty="0"/>
          </a:p>
        </p:txBody>
      </p:sp>
      <p:sp>
        <p:nvSpPr>
          <p:cNvPr id="12" name="TextBox 11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6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6504" y="6002254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どろぼうが　入る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6504" y="325144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本</a:t>
            </a:r>
            <a:r>
              <a:rPr lang="ja-JP" altLang="en-US" dirty="0"/>
              <a:t>だな</a:t>
            </a:r>
            <a:r>
              <a:rPr lang="ja-JP" altLang="en-US" dirty="0" smtClean="0"/>
              <a:t>が　たおれる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95836" y="4772166"/>
            <a:ext cx="5868652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/>
              <a:t>何を　して　いますか。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どろぼうが　入ら</a:t>
            </a:r>
            <a:r>
              <a:rPr lang="ja-JP" altLang="en-US" dirty="0" smtClean="0"/>
              <a:t>な</a:t>
            </a:r>
            <a:r>
              <a:rPr lang="ja-JP" altLang="en-US" dirty="0"/>
              <a:t>いように　して　います。</a:t>
            </a:r>
            <a:endParaRPr lang="en-US" altLang="ja-JP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53869E4-1D3E-47C5-B1E5-BB2F4F1631D5}"/>
              </a:ext>
            </a:extLst>
          </p:cNvPr>
          <p:cNvSpPr txBox="1"/>
          <p:nvPr/>
        </p:nvSpPr>
        <p:spPr>
          <a:xfrm>
            <a:off x="4042066" y="2592406"/>
            <a:ext cx="9446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2"/>
                </a:solidFill>
              </a:rPr>
              <a:t>ほん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53869E4-1D3E-47C5-B1E5-BB2F4F1631D5}"/>
              </a:ext>
            </a:extLst>
          </p:cNvPr>
          <p:cNvSpPr txBox="1"/>
          <p:nvPr/>
        </p:nvSpPr>
        <p:spPr>
          <a:xfrm>
            <a:off x="5202820" y="5399094"/>
            <a:ext cx="9446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2"/>
                </a:solidFill>
              </a:rPr>
              <a:t>はい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53869E4-1D3E-47C5-B1E5-BB2F4F1631D5}"/>
              </a:ext>
            </a:extLst>
          </p:cNvPr>
          <p:cNvSpPr txBox="1"/>
          <p:nvPr/>
        </p:nvSpPr>
        <p:spPr>
          <a:xfrm>
            <a:off x="4044857" y="2052222"/>
            <a:ext cx="9446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なに</a:t>
            </a:r>
            <a:endParaRPr lang="ko-KR" altLang="en-US" sz="7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53869E4-1D3E-47C5-B1E5-BB2F4F1631D5}"/>
              </a:ext>
            </a:extLst>
          </p:cNvPr>
          <p:cNvSpPr txBox="1"/>
          <p:nvPr/>
        </p:nvSpPr>
        <p:spPr>
          <a:xfrm>
            <a:off x="4047647" y="4843282"/>
            <a:ext cx="9446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なに</a:t>
            </a:r>
            <a:endParaRPr lang="ko-KR" altLang="en-US" sz="700" dirty="0"/>
          </a:p>
        </p:txBody>
      </p:sp>
      <p:pic>
        <p:nvPicPr>
          <p:cNvPr id="3" name="115-2-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19672" y="1532110"/>
            <a:ext cx="360000" cy="360000"/>
          </a:xfrm>
          <a:prstGeom prst="rect">
            <a:avLst/>
          </a:prstGeom>
        </p:spPr>
      </p:pic>
      <p:pic>
        <p:nvPicPr>
          <p:cNvPr id="4" name="115-2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8821" y="428247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7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5508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1. </a:t>
            </a:r>
            <a:r>
              <a:rPr lang="ko-KR" altLang="en-US" sz="1400" dirty="0" smtClean="0"/>
              <a:t>지</a:t>
            </a:r>
            <a:r>
              <a:rPr lang="ko-KR" altLang="en-US" sz="1400" dirty="0"/>
              <a:t>진</a:t>
            </a:r>
            <a:r>
              <a:rPr lang="ko-KR" altLang="en-US" sz="1400" dirty="0" smtClean="0"/>
              <a:t>과 관련된 표현입니다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잘 듣고 무슨 뜻인지 생각해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1027" name="Picture 3" descr="C:\Users\Administrator\Desktop\캡처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3"/>
          <a:stretch/>
        </p:blipFill>
        <p:spPr bwMode="auto">
          <a:xfrm>
            <a:off x="1619672" y="1278529"/>
            <a:ext cx="6338512" cy="551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1DC1170-147F-42C6-BD96-3F41267FD0F2}"/>
              </a:ext>
            </a:extLst>
          </p:cNvPr>
          <p:cNvSpPr txBox="1"/>
          <p:nvPr/>
        </p:nvSpPr>
        <p:spPr>
          <a:xfrm>
            <a:off x="3419872" y="152116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0A3C31A-9866-4C7C-B696-3E7B12D7553D}"/>
              </a:ext>
            </a:extLst>
          </p:cNvPr>
          <p:cNvSpPr txBox="1"/>
          <p:nvPr/>
        </p:nvSpPr>
        <p:spPr>
          <a:xfrm>
            <a:off x="1502438" y="31409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F4BAC8-BAB2-4AB5-B5F2-2A0F48C489CE}"/>
              </a:ext>
            </a:extLst>
          </p:cNvPr>
          <p:cNvSpPr txBox="1"/>
          <p:nvPr/>
        </p:nvSpPr>
        <p:spPr>
          <a:xfrm>
            <a:off x="5436096" y="314096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5B82378-3423-436A-A76C-0D18AF09F7CD}"/>
              </a:ext>
            </a:extLst>
          </p:cNvPr>
          <p:cNvSpPr txBox="1"/>
          <p:nvPr/>
        </p:nvSpPr>
        <p:spPr>
          <a:xfrm>
            <a:off x="3534968" y="50131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➍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4261395" y="3295952"/>
            <a:ext cx="1275746" cy="395202"/>
            <a:chOff x="4261395" y="3295952"/>
            <a:chExt cx="1275746" cy="395202"/>
          </a:xfrm>
        </p:grpSpPr>
        <p:sp>
          <p:nvSpPr>
            <p:cNvPr id="5" name="TextBox 4"/>
            <p:cNvSpPr txBox="1"/>
            <p:nvPr/>
          </p:nvSpPr>
          <p:spPr>
            <a:xfrm>
              <a:off x="4601037" y="3295952"/>
              <a:ext cx="9361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/>
                <a:t>さない</a:t>
              </a:r>
              <a:endParaRPr lang="ko-KR" altLang="en-US" dirty="0"/>
            </a:p>
          </p:txBody>
        </p:sp>
        <p:sp>
          <p:nvSpPr>
            <p:cNvPr id="6" name="타원 5"/>
            <p:cNvSpPr/>
            <p:nvPr/>
          </p:nvSpPr>
          <p:spPr>
            <a:xfrm>
              <a:off x="4261395" y="3299756"/>
              <a:ext cx="391398" cy="391398"/>
            </a:xfrm>
            <a:prstGeom prst="ellipse">
              <a:avLst/>
            </a:prstGeom>
            <a:solidFill>
              <a:srgbClr val="BDF9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6084168" y="4941168"/>
            <a:ext cx="1632112" cy="391398"/>
            <a:chOff x="6326072" y="4941168"/>
            <a:chExt cx="1632112" cy="391398"/>
          </a:xfrm>
        </p:grpSpPr>
        <p:sp>
          <p:nvSpPr>
            <p:cNvPr id="16" name="TextBox 15"/>
            <p:cNvSpPr txBox="1"/>
            <p:nvPr/>
          </p:nvSpPr>
          <p:spPr>
            <a:xfrm>
              <a:off x="6660232" y="4941168"/>
              <a:ext cx="1297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ゃべらない</a:t>
              </a:r>
              <a:endParaRPr lang="ko-KR" altLang="en-US" dirty="0"/>
            </a:p>
          </p:txBody>
        </p:sp>
        <p:sp>
          <p:nvSpPr>
            <p:cNvPr id="20" name="타원 19"/>
            <p:cNvSpPr/>
            <p:nvPr/>
          </p:nvSpPr>
          <p:spPr>
            <a:xfrm>
              <a:off x="6326072" y="4941168"/>
              <a:ext cx="391398" cy="391398"/>
            </a:xfrm>
            <a:prstGeom prst="ellipse">
              <a:avLst/>
            </a:prstGeom>
            <a:solidFill>
              <a:srgbClr val="BDF9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0" name="그룹 9"/>
          <p:cNvGrpSpPr/>
          <p:nvPr/>
        </p:nvGrpSpPr>
        <p:grpSpPr>
          <a:xfrm>
            <a:off x="2254988" y="4940214"/>
            <a:ext cx="1668940" cy="391398"/>
            <a:chOff x="2292170" y="4940214"/>
            <a:chExt cx="1668940" cy="391398"/>
          </a:xfrm>
        </p:grpSpPr>
        <p:sp>
          <p:nvSpPr>
            <p:cNvPr id="18" name="TextBox 17"/>
            <p:cNvSpPr txBox="1"/>
            <p:nvPr/>
          </p:nvSpPr>
          <p:spPr>
            <a:xfrm>
              <a:off x="2663158" y="4941168"/>
              <a:ext cx="1297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しらない</a:t>
              </a:r>
              <a:endParaRPr lang="ko-KR" altLang="en-US" dirty="0"/>
            </a:p>
          </p:txBody>
        </p:sp>
        <p:sp>
          <p:nvSpPr>
            <p:cNvPr id="21" name="타원 20"/>
            <p:cNvSpPr/>
            <p:nvPr/>
          </p:nvSpPr>
          <p:spPr>
            <a:xfrm>
              <a:off x="2292170" y="4940214"/>
              <a:ext cx="391398" cy="391398"/>
            </a:xfrm>
            <a:prstGeom prst="ellipse">
              <a:avLst/>
            </a:prstGeom>
            <a:solidFill>
              <a:srgbClr val="BDF9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6006692" y="6237312"/>
            <a:ext cx="1663460" cy="391398"/>
            <a:chOff x="6006692" y="6237312"/>
            <a:chExt cx="1663460" cy="391398"/>
          </a:xfrm>
        </p:grpSpPr>
        <p:sp>
          <p:nvSpPr>
            <p:cNvPr id="17" name="TextBox 16"/>
            <p:cNvSpPr txBox="1"/>
            <p:nvPr/>
          </p:nvSpPr>
          <p:spPr>
            <a:xfrm>
              <a:off x="6372200" y="6237312"/>
              <a:ext cx="12979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/>
                <a:t>どらない</a:t>
              </a:r>
              <a:endParaRPr lang="ko-KR" altLang="en-US" dirty="0"/>
            </a:p>
          </p:txBody>
        </p:sp>
        <p:sp>
          <p:nvSpPr>
            <p:cNvPr id="22" name="타원 21"/>
            <p:cNvSpPr/>
            <p:nvPr/>
          </p:nvSpPr>
          <p:spPr>
            <a:xfrm>
              <a:off x="6006692" y="6237312"/>
              <a:ext cx="391398" cy="391398"/>
            </a:xfrm>
            <a:prstGeom prst="ellipse">
              <a:avLst/>
            </a:prstGeom>
            <a:solidFill>
              <a:srgbClr val="BDF9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266875" y="3305807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お</a:t>
            </a:r>
            <a:endParaRPr lang="ko-KR" alt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246537" y="4936402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は</a:t>
            </a:r>
            <a:endParaRPr lang="ko-KR" alt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115526" y="4942621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し</a:t>
            </a:r>
            <a:endParaRPr lang="ko-KR" alt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6020798" y="6248345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も</a:t>
            </a:r>
            <a:endParaRPr lang="ko-KR" altLang="en-US" dirty="0"/>
          </a:p>
        </p:txBody>
      </p:sp>
      <p:sp>
        <p:nvSpPr>
          <p:cNvPr id="19" name="모서리가 둥근 직사각형 18"/>
          <p:cNvSpPr/>
          <p:nvPr/>
        </p:nvSpPr>
        <p:spPr>
          <a:xfrm>
            <a:off x="611560" y="1412776"/>
            <a:ext cx="2304256" cy="720080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「おはしも」って何？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181407" y="1479898"/>
            <a:ext cx="50405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なに</a:t>
            </a:r>
            <a:endParaRPr lang="ko-KR" altLang="en-US" sz="700" dirty="0"/>
          </a:p>
        </p:txBody>
      </p:sp>
      <p:pic>
        <p:nvPicPr>
          <p:cNvPr id="3" name="110-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74642" y="1592816"/>
            <a:ext cx="360000" cy="360000"/>
          </a:xfrm>
          <a:prstGeom prst="rect">
            <a:avLst/>
          </a:prstGeom>
        </p:spPr>
      </p:pic>
      <p:pic>
        <p:nvPicPr>
          <p:cNvPr id="4" name="110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51920" y="3305807"/>
            <a:ext cx="360000" cy="360000"/>
          </a:xfrm>
          <a:prstGeom prst="rect">
            <a:avLst/>
          </a:prstGeom>
        </p:spPr>
      </p:pic>
      <p:pic>
        <p:nvPicPr>
          <p:cNvPr id="24" name="110-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21407" y="4947287"/>
            <a:ext cx="360000" cy="360000"/>
          </a:xfrm>
          <a:prstGeom prst="rect">
            <a:avLst/>
          </a:prstGeom>
        </p:spPr>
      </p:pic>
      <p:pic>
        <p:nvPicPr>
          <p:cNvPr id="25" name="110-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99742" y="4956867"/>
            <a:ext cx="360000" cy="360000"/>
          </a:xfrm>
          <a:prstGeom prst="rect">
            <a:avLst/>
          </a:prstGeom>
        </p:spPr>
      </p:pic>
      <p:pic>
        <p:nvPicPr>
          <p:cNvPr id="26" name="110-4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310152" y="624664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0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2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0" y="4650890"/>
            <a:ext cx="1936576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dministrator\Desktop\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58" y="1904070"/>
            <a:ext cx="1955228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6"/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9672" y="1532110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6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6504" y="6002254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そとから　見える</a:t>
            </a:r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6504" y="325144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かばんが　おちる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95836" y="197890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/>
              <a:t>何を　して　いますか。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かばんが　おちら</a:t>
            </a:r>
            <a:r>
              <a:rPr lang="ja-JP" altLang="en-US" dirty="0" smtClean="0"/>
              <a:t>ないように　して　います。</a:t>
            </a:r>
            <a:endParaRPr lang="en-US" altLang="ja-JP" dirty="0"/>
          </a:p>
        </p:txBody>
      </p:sp>
      <p:sp>
        <p:nvSpPr>
          <p:cNvPr id="16" name="TextBox 15"/>
          <p:cNvSpPr txBox="1"/>
          <p:nvPr/>
        </p:nvSpPr>
        <p:spPr>
          <a:xfrm>
            <a:off x="3095836" y="477216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/>
              <a:t>何を　して　いますか。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そとから　見え</a:t>
            </a:r>
            <a:r>
              <a:rPr lang="ja-JP" altLang="en-US" dirty="0" smtClean="0"/>
              <a:t>な</a:t>
            </a:r>
            <a:r>
              <a:rPr lang="ja-JP" altLang="en-US" dirty="0"/>
              <a:t>いように　して　います。</a:t>
            </a:r>
            <a:endParaRPr lang="en-US" altLang="ja-JP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53869E4-1D3E-47C5-B1E5-BB2F4F1631D5}"/>
              </a:ext>
            </a:extLst>
          </p:cNvPr>
          <p:cNvSpPr txBox="1"/>
          <p:nvPr/>
        </p:nvSpPr>
        <p:spPr>
          <a:xfrm>
            <a:off x="5053232" y="5399094"/>
            <a:ext cx="9446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2"/>
                </a:solidFill>
              </a:rPr>
              <a:t>み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53869E4-1D3E-47C5-B1E5-BB2F4F1631D5}"/>
              </a:ext>
            </a:extLst>
          </p:cNvPr>
          <p:cNvSpPr txBox="1"/>
          <p:nvPr/>
        </p:nvSpPr>
        <p:spPr>
          <a:xfrm>
            <a:off x="4044857" y="2052222"/>
            <a:ext cx="9446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なに</a:t>
            </a:r>
            <a:endParaRPr lang="ko-KR" altLang="en-US" sz="7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53869E4-1D3E-47C5-B1E5-BB2F4F1631D5}"/>
              </a:ext>
            </a:extLst>
          </p:cNvPr>
          <p:cNvSpPr txBox="1"/>
          <p:nvPr/>
        </p:nvSpPr>
        <p:spPr>
          <a:xfrm>
            <a:off x="4047647" y="4843282"/>
            <a:ext cx="9446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なに</a:t>
            </a:r>
            <a:endParaRPr lang="ko-KR" altLang="en-US" sz="700" dirty="0"/>
          </a:p>
        </p:txBody>
      </p:sp>
      <p:pic>
        <p:nvPicPr>
          <p:cNvPr id="2" name="115-2-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1" y="1532110"/>
            <a:ext cx="360000" cy="360000"/>
          </a:xfrm>
          <a:prstGeom prst="rect">
            <a:avLst/>
          </a:prstGeom>
        </p:spPr>
      </p:pic>
      <p:pic>
        <p:nvPicPr>
          <p:cNvPr id="3" name="115-2-3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1" y="428247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93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3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どろぼう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おちる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そと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見える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469329" y="980727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도둑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떨어지다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밖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보이다</a:t>
            </a:r>
            <a:endParaRPr lang="en-US" altLang="ko-KR" dirty="0"/>
          </a:p>
        </p:txBody>
      </p:sp>
      <p:sp>
        <p:nvSpPr>
          <p:cNvPr id="7" name="TextBox 6"/>
          <p:cNvSpPr txBox="1"/>
          <p:nvPr/>
        </p:nvSpPr>
        <p:spPr>
          <a:xfrm>
            <a:off x="764202" y="2518774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み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33713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5220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/>
              <a:t>주어진 문장을 읽고 </a:t>
            </a:r>
            <a:r>
              <a:rPr lang="ko-KR" altLang="en-US" sz="1400" dirty="0" smtClean="0"/>
              <a:t>물</a:t>
            </a:r>
            <a:r>
              <a:rPr lang="ko-KR" altLang="en-US" sz="1400" dirty="0"/>
              <a:t>음</a:t>
            </a:r>
            <a:r>
              <a:rPr lang="ko-KR" altLang="en-US" sz="1400" dirty="0" smtClean="0"/>
              <a:t>에 </a:t>
            </a:r>
            <a:r>
              <a:rPr lang="ko-KR" altLang="en-US" sz="1400" dirty="0"/>
              <a:t>답해 </a:t>
            </a:r>
            <a:r>
              <a:rPr lang="ko-KR" altLang="en-US" sz="1400" dirty="0" smtClean="0"/>
              <a:t>봅시다</a:t>
            </a:r>
            <a:r>
              <a:rPr lang="en-US" altLang="ko-KR" sz="1400" dirty="0" smtClean="0"/>
              <a:t>.</a:t>
            </a:r>
            <a:endParaRPr lang="en-US" altLang="ko-KR" sz="1400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674490" y="1307547"/>
            <a:ext cx="7857949" cy="31295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r>
              <a:rPr lang="ja-JP" altLang="en-US" dirty="0" smtClean="0">
                <a:solidFill>
                  <a:schemeClr val="tx1"/>
                </a:solidFill>
              </a:rPr>
              <a:t>病気に </a:t>
            </a:r>
            <a:r>
              <a:rPr lang="ja-JP" altLang="en-US" dirty="0">
                <a:solidFill>
                  <a:schemeClr val="tx1"/>
                </a:solidFill>
              </a:rPr>
              <a:t>なったら </a:t>
            </a:r>
            <a:r>
              <a:rPr lang="en-US" altLang="ja-JP" dirty="0" smtClean="0">
                <a:solidFill>
                  <a:schemeClr val="tx1"/>
                </a:solidFill>
              </a:rPr>
              <a:t>119</a:t>
            </a:r>
            <a:r>
              <a:rPr lang="ja-JP" altLang="en-US" dirty="0" smtClean="0">
                <a:solidFill>
                  <a:schemeClr val="tx1"/>
                </a:solidFill>
              </a:rPr>
              <a:t>番</a:t>
            </a:r>
          </a:p>
          <a:p>
            <a:pPr>
              <a:lnSpc>
                <a:spcPct val="200000"/>
              </a:lnSpc>
            </a:pPr>
            <a:r>
              <a:rPr lang="ja-JP" altLang="en-US" dirty="0" smtClean="0">
                <a:solidFill>
                  <a:schemeClr val="tx1"/>
                </a:solidFill>
              </a:rPr>
              <a:t>火事の 時に</a:t>
            </a:r>
            <a:r>
              <a:rPr lang="ja-JP" altLang="en-US" dirty="0">
                <a:solidFill>
                  <a:schemeClr val="tx1"/>
                </a:solidFill>
              </a:rPr>
              <a:t>も </a:t>
            </a:r>
            <a:r>
              <a:rPr lang="en-US" altLang="ja-JP" dirty="0" smtClean="0">
                <a:solidFill>
                  <a:schemeClr val="tx1"/>
                </a:solidFill>
              </a:rPr>
              <a:t>119</a:t>
            </a:r>
            <a:r>
              <a:rPr lang="ja-JP" altLang="en-US" dirty="0" smtClean="0">
                <a:solidFill>
                  <a:schemeClr val="tx1"/>
                </a:solidFill>
              </a:rPr>
              <a:t>番</a:t>
            </a:r>
            <a:endParaRPr lang="ja-JP" altLang="en-US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ja-JP" altLang="en-US" dirty="0">
                <a:solidFill>
                  <a:schemeClr val="tx1"/>
                </a:solidFill>
              </a:rPr>
              <a:t>どろぼうが </a:t>
            </a:r>
            <a:r>
              <a:rPr lang="ja-JP" altLang="en-US" dirty="0" smtClean="0">
                <a:solidFill>
                  <a:schemeClr val="tx1"/>
                </a:solidFill>
              </a:rPr>
              <a:t>入っ</a:t>
            </a:r>
            <a:r>
              <a:rPr lang="ja-JP" altLang="en-US" dirty="0">
                <a:solidFill>
                  <a:schemeClr val="tx1"/>
                </a:solidFill>
              </a:rPr>
              <a:t>たら </a:t>
            </a:r>
            <a:r>
              <a:rPr lang="en-US" altLang="ja-JP" dirty="0" smtClean="0">
                <a:solidFill>
                  <a:schemeClr val="tx1"/>
                </a:solidFill>
              </a:rPr>
              <a:t>110</a:t>
            </a:r>
            <a:r>
              <a:rPr lang="ja-JP" altLang="en-US" dirty="0" smtClean="0">
                <a:solidFill>
                  <a:schemeClr val="tx1"/>
                </a:solidFill>
              </a:rPr>
              <a:t>番</a:t>
            </a:r>
            <a:endParaRPr lang="en-US" altLang="ja-JP" dirty="0" smtClean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ja-JP" altLang="en-US" dirty="0" smtClean="0">
                <a:solidFill>
                  <a:schemeClr val="tx1"/>
                </a:solidFill>
              </a:rPr>
              <a:t>電話番号あ</a:t>
            </a:r>
            <a:r>
              <a:rPr lang="ja-JP" altLang="en-US" dirty="0">
                <a:solidFill>
                  <a:schemeClr val="tx1"/>
                </a:solidFill>
              </a:rPr>
              <a:t>んないは </a:t>
            </a:r>
            <a:r>
              <a:rPr lang="en-US" altLang="ja-JP" dirty="0" smtClean="0">
                <a:solidFill>
                  <a:schemeClr val="tx1"/>
                </a:solidFill>
              </a:rPr>
              <a:t>104</a:t>
            </a:r>
            <a:endParaRPr lang="en-US" altLang="ja-JP" dirty="0">
              <a:solidFill>
                <a:schemeClr val="tx1"/>
              </a:solidFill>
            </a:endParaRPr>
          </a:p>
          <a:p>
            <a:pPr>
              <a:lnSpc>
                <a:spcPct val="200000"/>
              </a:lnSpc>
            </a:pPr>
            <a:r>
              <a:rPr lang="ja-JP" altLang="en-US" dirty="0" smtClean="0">
                <a:solidFill>
                  <a:schemeClr val="tx1"/>
                </a:solidFill>
              </a:rPr>
              <a:t>天気よ</a:t>
            </a:r>
            <a:r>
              <a:rPr lang="ja-JP" altLang="en-US" dirty="0">
                <a:solidFill>
                  <a:schemeClr val="tx1"/>
                </a:solidFill>
              </a:rPr>
              <a:t>ほうを ききたかったら </a:t>
            </a:r>
            <a:r>
              <a:rPr lang="en-US" altLang="ja-JP" dirty="0" smtClean="0">
                <a:solidFill>
                  <a:schemeClr val="tx1"/>
                </a:solidFill>
              </a:rPr>
              <a:t>177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4489" y="4797152"/>
            <a:ext cx="785794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400" dirty="0" smtClean="0"/>
              <a:t>화재가 났을 때 신고해야 하는 전화번호를 히라가나로 써 봅시다</a:t>
            </a:r>
            <a:r>
              <a:rPr lang="en-US" altLang="ko-KR" sz="1400" dirty="0" smtClean="0"/>
              <a:t>.</a:t>
            </a:r>
          </a:p>
          <a:p>
            <a:pPr marL="342900" indent="-342900">
              <a:buAutoNum type="arabicPeriod"/>
            </a:pPr>
            <a:endParaRPr lang="en-US" altLang="ja-JP" sz="1400" dirty="0" smtClean="0"/>
          </a:p>
          <a:p>
            <a:r>
              <a:rPr lang="ja-JP" altLang="en-US" sz="1400" u="sng" dirty="0" smtClean="0"/>
              <a:t>　</a:t>
            </a:r>
            <a:r>
              <a:rPr lang="ja-JP" altLang="en-US" sz="1400" u="sng" dirty="0"/>
              <a:t>　　　　　　　　　　　　　　</a:t>
            </a:r>
            <a:r>
              <a:rPr lang="ja-JP" altLang="en-US" sz="1400" u="sng" dirty="0" smtClean="0"/>
              <a:t>　　　　　　　　　　　　　　</a:t>
            </a:r>
            <a:r>
              <a:rPr lang="en-US" altLang="ja-JP" sz="1400" u="sng" dirty="0" smtClean="0">
                <a:solidFill>
                  <a:schemeClr val="bg1"/>
                </a:solidFill>
              </a:rPr>
              <a:t>.</a:t>
            </a:r>
            <a:endParaRPr lang="en-US" altLang="ja-JP" sz="1400" dirty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endParaRPr lang="en-US" altLang="ko-KR" sz="1400" dirty="0"/>
          </a:p>
          <a:p>
            <a:pPr marL="342900" indent="-342900">
              <a:buFont typeface="+mj-lt"/>
              <a:buAutoNum type="arabicPeriod" startAt="2"/>
            </a:pPr>
            <a:r>
              <a:rPr lang="ko-KR" altLang="en-US" sz="1400" dirty="0" smtClean="0"/>
              <a:t>일기예보를 알고 싶을 때 거는 전화번호를 히라가나로 써 봅시다</a:t>
            </a:r>
            <a:r>
              <a:rPr lang="en-US" altLang="ko-KR" sz="1400" dirty="0" smtClean="0"/>
              <a:t>.</a:t>
            </a:r>
          </a:p>
          <a:p>
            <a:pPr marL="342900" indent="-342900">
              <a:buFont typeface="+mj-lt"/>
              <a:buAutoNum type="arabicPeriod" startAt="2"/>
            </a:pPr>
            <a:endParaRPr lang="en-US" altLang="ko-KR" sz="1400" dirty="0"/>
          </a:p>
          <a:p>
            <a:r>
              <a:rPr lang="en-US" altLang="ko-KR" sz="1400" u="sng" dirty="0" smtClean="0"/>
              <a:t>                                                        </a:t>
            </a:r>
            <a:r>
              <a:rPr lang="en-US" altLang="ko-KR" sz="1400" dirty="0" smtClean="0">
                <a:solidFill>
                  <a:schemeClr val="bg1"/>
                </a:solidFill>
              </a:rPr>
              <a:t> .</a:t>
            </a:r>
          </a:p>
        </p:txBody>
      </p:sp>
      <p:pic>
        <p:nvPicPr>
          <p:cNvPr id="16" name="그림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09857"/>
            <a:ext cx="2924944" cy="29249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44836" y="1536540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びょ</a:t>
            </a:r>
            <a:r>
              <a:rPr lang="ja-JP" altLang="en-US" sz="700" dirty="0" smtClean="0"/>
              <a:t>う　き</a:t>
            </a:r>
            <a:endParaRPr lang="en-US" altLang="ko-KR" sz="700" dirty="0" smtClean="0"/>
          </a:p>
        </p:txBody>
      </p:sp>
      <p:sp>
        <p:nvSpPr>
          <p:cNvPr id="22" name="TextBox 21"/>
          <p:cNvSpPr txBox="1"/>
          <p:nvPr/>
        </p:nvSpPr>
        <p:spPr>
          <a:xfrm>
            <a:off x="2377256" y="1539416"/>
            <a:ext cx="10988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ひゃくじゅうきゅうばん</a:t>
            </a:r>
            <a:endParaRPr lang="en-US" altLang="ko-KR" sz="700" dirty="0" smtClean="0"/>
          </a:p>
        </p:txBody>
      </p:sp>
      <p:sp>
        <p:nvSpPr>
          <p:cNvPr id="23" name="TextBox 22"/>
          <p:cNvSpPr txBox="1"/>
          <p:nvPr/>
        </p:nvSpPr>
        <p:spPr>
          <a:xfrm>
            <a:off x="2224614" y="2069476"/>
            <a:ext cx="103849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ひゃくじゅうきゅうばん</a:t>
            </a:r>
            <a:endParaRPr lang="en-US" altLang="ko-KR" sz="700" dirty="0" smtClean="0"/>
          </a:p>
        </p:txBody>
      </p:sp>
      <p:sp>
        <p:nvSpPr>
          <p:cNvPr id="24" name="TextBox 23"/>
          <p:cNvSpPr txBox="1"/>
          <p:nvPr/>
        </p:nvSpPr>
        <p:spPr>
          <a:xfrm>
            <a:off x="925470" y="2069475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か　じ</a:t>
            </a:r>
            <a:endParaRPr lang="en-US" altLang="ko-KR" sz="700" dirty="0" smtClean="0"/>
          </a:p>
        </p:txBody>
      </p:sp>
      <p:sp>
        <p:nvSpPr>
          <p:cNvPr id="25" name="TextBox 24"/>
          <p:cNvSpPr txBox="1"/>
          <p:nvPr/>
        </p:nvSpPr>
        <p:spPr>
          <a:xfrm>
            <a:off x="1631298" y="2069474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とき</a:t>
            </a:r>
            <a:endParaRPr lang="en-US" altLang="ko-KR" sz="700" dirty="0" smtClean="0"/>
          </a:p>
        </p:txBody>
      </p:sp>
      <p:sp>
        <p:nvSpPr>
          <p:cNvPr id="26" name="TextBox 25"/>
          <p:cNvSpPr txBox="1"/>
          <p:nvPr/>
        </p:nvSpPr>
        <p:spPr>
          <a:xfrm>
            <a:off x="1954327" y="2628287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はい</a:t>
            </a:r>
            <a:endParaRPr lang="en-US" altLang="ko-KR" sz="700" dirty="0" smtClean="0"/>
          </a:p>
        </p:txBody>
      </p:sp>
      <p:sp>
        <p:nvSpPr>
          <p:cNvPr id="28" name="TextBox 27"/>
          <p:cNvSpPr txBox="1"/>
          <p:nvPr/>
        </p:nvSpPr>
        <p:spPr>
          <a:xfrm>
            <a:off x="2843808" y="2628286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ひゃくとおばん</a:t>
            </a:r>
            <a:endParaRPr lang="en-US" altLang="ko-KR" sz="700" dirty="0" smtClean="0"/>
          </a:p>
        </p:txBody>
      </p:sp>
      <p:sp>
        <p:nvSpPr>
          <p:cNvPr id="29" name="TextBox 28"/>
          <p:cNvSpPr txBox="1"/>
          <p:nvPr/>
        </p:nvSpPr>
        <p:spPr>
          <a:xfrm>
            <a:off x="899592" y="3168563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でん　わ　ばん　ごう</a:t>
            </a:r>
            <a:endParaRPr lang="en-US" altLang="ko-KR" sz="700" dirty="0" smtClean="0"/>
          </a:p>
        </p:txBody>
      </p:sp>
      <p:sp>
        <p:nvSpPr>
          <p:cNvPr id="30" name="TextBox 29"/>
          <p:cNvSpPr txBox="1"/>
          <p:nvPr/>
        </p:nvSpPr>
        <p:spPr>
          <a:xfrm>
            <a:off x="2846808" y="3168562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いちれいよん</a:t>
            </a:r>
            <a:endParaRPr lang="en-US" altLang="ko-KR" sz="700" dirty="0" smtClean="0"/>
          </a:p>
        </p:txBody>
      </p:sp>
      <p:sp>
        <p:nvSpPr>
          <p:cNvPr id="31" name="TextBox 30"/>
          <p:cNvSpPr txBox="1"/>
          <p:nvPr/>
        </p:nvSpPr>
        <p:spPr>
          <a:xfrm>
            <a:off x="890966" y="3717032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てん　き</a:t>
            </a:r>
            <a:endParaRPr lang="en-US" altLang="ko-KR" sz="700" dirty="0" smtClean="0"/>
          </a:p>
        </p:txBody>
      </p:sp>
      <p:sp>
        <p:nvSpPr>
          <p:cNvPr id="32" name="TextBox 31"/>
          <p:cNvSpPr txBox="1"/>
          <p:nvPr/>
        </p:nvSpPr>
        <p:spPr>
          <a:xfrm>
            <a:off x="3601392" y="3717031"/>
            <a:ext cx="9361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いちなななな</a:t>
            </a:r>
            <a:endParaRPr lang="en-US" altLang="ko-KR" sz="700" dirty="0" smtClean="0"/>
          </a:p>
        </p:txBody>
      </p:sp>
      <p:sp>
        <p:nvSpPr>
          <p:cNvPr id="34" name="TextBox 33"/>
          <p:cNvSpPr txBox="1"/>
          <p:nvPr/>
        </p:nvSpPr>
        <p:spPr>
          <a:xfrm>
            <a:off x="1019230" y="508518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solidFill>
                  <a:srgbClr val="FF0000"/>
                </a:solidFill>
              </a:rPr>
              <a:t>ひゃくじゅうきゅう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19230" y="594928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いちなななな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9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病気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ー番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火</a:t>
            </a:r>
            <a:r>
              <a:rPr lang="ja-JP" altLang="en-US" dirty="0" smtClean="0"/>
              <a:t>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あんない</a:t>
            </a:r>
            <a:endParaRPr lang="en-US" altLang="ja-JP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2469329" y="980727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병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번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화재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안내</a:t>
            </a:r>
            <a:endParaRPr lang="en-US" altLang="ko-KR" dirty="0"/>
          </a:p>
        </p:txBody>
      </p:sp>
      <p:sp>
        <p:nvSpPr>
          <p:cNvPr id="6" name="TextBox 5"/>
          <p:cNvSpPr txBox="1"/>
          <p:nvPr/>
        </p:nvSpPr>
        <p:spPr>
          <a:xfrm>
            <a:off x="692194" y="857350"/>
            <a:ext cx="152090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びょう　き</a:t>
            </a:r>
            <a:endParaRPr lang="ko-KR" altLang="en-US" sz="700" dirty="0"/>
          </a:p>
        </p:txBody>
      </p:sp>
      <p:sp>
        <p:nvSpPr>
          <p:cNvPr id="7" name="TextBox 6"/>
          <p:cNvSpPr txBox="1"/>
          <p:nvPr/>
        </p:nvSpPr>
        <p:spPr>
          <a:xfrm>
            <a:off x="764202" y="1961746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か　　じ</a:t>
            </a:r>
            <a:endParaRPr lang="ko-KR" altLang="en-US" sz="700" dirty="0"/>
          </a:p>
        </p:txBody>
      </p:sp>
      <p:sp>
        <p:nvSpPr>
          <p:cNvPr id="9" name="TextBox 8"/>
          <p:cNvSpPr txBox="1"/>
          <p:nvPr/>
        </p:nvSpPr>
        <p:spPr>
          <a:xfrm>
            <a:off x="709446" y="1412776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いち　ばん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373331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1268760"/>
            <a:ext cx="76328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1. </a:t>
            </a:r>
            <a:r>
              <a:rPr lang="ko-KR" altLang="en-US" sz="1400" dirty="0"/>
              <a:t>주어진 말을 보기와 같이 바꾸어 써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564684"/>
            <a:ext cx="819150" cy="419100"/>
          </a:xfrm>
          <a:prstGeom prst="rect">
            <a:avLst/>
          </a:prstGeom>
        </p:spPr>
      </p:pic>
      <p:sp>
        <p:nvSpPr>
          <p:cNvPr id="15" name="모서리가 둥근 직사각형 14"/>
          <p:cNvSpPr/>
          <p:nvPr/>
        </p:nvSpPr>
        <p:spPr>
          <a:xfrm>
            <a:off x="467544" y="5949280"/>
            <a:ext cx="8064896" cy="751110"/>
          </a:xfrm>
          <a:prstGeom prst="roundRect">
            <a:avLst/>
          </a:prstGeom>
          <a:noFill/>
          <a:ln w="127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200000"/>
              </a:lnSpc>
            </a:pPr>
            <a:r>
              <a:rPr lang="ja-JP" altLang="en-US" dirty="0" smtClean="0">
                <a:solidFill>
                  <a:schemeClr val="accent2"/>
                </a:solidFill>
              </a:rPr>
              <a:t>かして</a:t>
            </a:r>
            <a:r>
              <a:rPr lang="ja-JP" altLang="en-US" dirty="0" smtClean="0">
                <a:solidFill>
                  <a:schemeClr val="accent5"/>
                </a:solidFill>
              </a:rPr>
              <a:t>　　　　　　　行くところ　　　　　　　</a:t>
            </a:r>
            <a:r>
              <a:rPr lang="ja-JP" altLang="en-US" dirty="0" smtClean="0">
                <a:solidFill>
                  <a:schemeClr val="accent6"/>
                </a:solidFill>
              </a:rPr>
              <a:t>しなくちゃ</a:t>
            </a:r>
            <a:endParaRPr lang="ko-KR" altLang="en-US" dirty="0">
              <a:solidFill>
                <a:schemeClr val="accent6"/>
              </a:solidFill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160748" y="1720553"/>
            <a:ext cx="7587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/>
              <a:t>こんどの　テストは　むずかしいかも　しれないよ。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/>
              <a:t>しっかり　べんきょう　</a:t>
            </a:r>
            <a:r>
              <a:rPr lang="ja-JP" altLang="en-US" u="sng" dirty="0" smtClean="0"/>
              <a:t>　　　　　　　　　　　　　　　　　</a:t>
            </a:r>
            <a:r>
              <a:rPr lang="ja-JP" altLang="en-US" dirty="0" smtClean="0"/>
              <a:t>。</a:t>
            </a:r>
            <a:endParaRPr lang="en-US" altLang="ja-JP" dirty="0"/>
          </a:p>
        </p:txBody>
      </p:sp>
      <p:sp>
        <p:nvSpPr>
          <p:cNvPr id="21" name="직사각형 20"/>
          <p:cNvSpPr/>
          <p:nvPr/>
        </p:nvSpPr>
        <p:spPr>
          <a:xfrm>
            <a:off x="1160748" y="4293096"/>
            <a:ext cx="7587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/>
              <a:t>先生、この　本を　</a:t>
            </a:r>
            <a:r>
              <a:rPr lang="ja-JP" altLang="en-US" u="sng" dirty="0" smtClean="0"/>
              <a:t>　　　　　　　　　　　　　　　　</a:t>
            </a:r>
            <a:r>
              <a:rPr lang="ja-JP" altLang="en-US" dirty="0" smtClean="0"/>
              <a:t>もらえませんか。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いいですよ</a:t>
            </a:r>
            <a:r>
              <a:rPr lang="ja-JP" altLang="en-US" dirty="0" smtClean="0"/>
              <a:t>。</a:t>
            </a:r>
            <a:endParaRPr lang="en-US" altLang="ja-JP" dirty="0"/>
          </a:p>
        </p:txBody>
      </p:sp>
      <p:sp>
        <p:nvSpPr>
          <p:cNvPr id="22" name="직사각형 21"/>
          <p:cNvSpPr/>
          <p:nvPr/>
        </p:nvSpPr>
        <p:spPr>
          <a:xfrm>
            <a:off x="1160748" y="3006825"/>
            <a:ext cx="75877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/>
              <a:t>何時ごろ　学校に</a:t>
            </a:r>
            <a:r>
              <a:rPr lang="ja-JP" altLang="en-US" dirty="0"/>
              <a:t>　</a:t>
            </a:r>
            <a:r>
              <a:rPr lang="ja-JP" altLang="en-US" dirty="0" smtClean="0"/>
              <a:t>来るんですか。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/>
              <a:t>今　</a:t>
            </a:r>
            <a:r>
              <a:rPr lang="ja-JP" altLang="en-US" u="sng" dirty="0" smtClean="0"/>
              <a:t>　　　　　　　　　　　　　　　　　　</a:t>
            </a:r>
            <a:r>
              <a:rPr lang="ja-JP" altLang="en-US" dirty="0" smtClean="0"/>
              <a:t>です。</a:t>
            </a:r>
            <a:endParaRPr lang="en-US" altLang="ja-JP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3B7CA42-71D7-467E-90E4-D91446564C6A}"/>
              </a:ext>
            </a:extLst>
          </p:cNvPr>
          <p:cNvSpPr txBox="1"/>
          <p:nvPr/>
        </p:nvSpPr>
        <p:spPr>
          <a:xfrm>
            <a:off x="683567" y="3191491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4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9EDAD65-82BD-4FDC-868D-90500ABD3F2D}"/>
              </a:ext>
            </a:extLst>
          </p:cNvPr>
          <p:cNvSpPr txBox="1"/>
          <p:nvPr/>
        </p:nvSpPr>
        <p:spPr>
          <a:xfrm>
            <a:off x="683568" y="1905219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4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3B7CA42-71D7-467E-90E4-D91446564C6A}"/>
              </a:ext>
            </a:extLst>
          </p:cNvPr>
          <p:cNvSpPr txBox="1"/>
          <p:nvPr/>
        </p:nvSpPr>
        <p:spPr>
          <a:xfrm>
            <a:off x="683566" y="4477762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  <a:latin typeface="ＭＳ Ｐゴシック" panose="020B0600070205080204" pitchFamily="34" charset="-128"/>
              </a:rPr>
              <a:t>➌</a:t>
            </a:r>
            <a:endParaRPr lang="ko-KR" altLang="en-US" dirty="0">
              <a:solidFill>
                <a:schemeClr val="accent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31846" y="242088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しなくちゃ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28062" y="371703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行くところ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283968" y="446152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かして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791" y="6067418"/>
            <a:ext cx="28425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5"/>
                </a:solidFill>
              </a:rPr>
              <a:t>い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2354" y="3074211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なん　じ</a:t>
            </a:r>
            <a:endParaRPr lang="ko-KR" altLang="en-US" sz="700" dirty="0"/>
          </a:p>
        </p:txBody>
      </p:sp>
      <p:sp>
        <p:nvSpPr>
          <p:cNvPr id="34" name="TextBox 33"/>
          <p:cNvSpPr txBox="1"/>
          <p:nvPr/>
        </p:nvSpPr>
        <p:spPr>
          <a:xfrm>
            <a:off x="3131840" y="3074210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がっ　こう</a:t>
            </a:r>
            <a:endParaRPr lang="ko-KR" altLang="en-US" sz="700" dirty="0"/>
          </a:p>
        </p:txBody>
      </p:sp>
      <p:sp>
        <p:nvSpPr>
          <p:cNvPr id="35" name="TextBox 34"/>
          <p:cNvSpPr txBox="1"/>
          <p:nvPr/>
        </p:nvSpPr>
        <p:spPr>
          <a:xfrm>
            <a:off x="3995936" y="3074209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く</a:t>
            </a:r>
            <a:endParaRPr lang="ko-KR" altLang="en-US" sz="700" dirty="0"/>
          </a:p>
        </p:txBody>
      </p:sp>
      <p:sp>
        <p:nvSpPr>
          <p:cNvPr id="36" name="TextBox 35"/>
          <p:cNvSpPr txBox="1"/>
          <p:nvPr/>
        </p:nvSpPr>
        <p:spPr>
          <a:xfrm>
            <a:off x="2115102" y="3624241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いま</a:t>
            </a:r>
            <a:endParaRPr lang="ko-KR" altLang="en-US" sz="700" dirty="0"/>
          </a:p>
        </p:txBody>
      </p:sp>
      <p:sp>
        <p:nvSpPr>
          <p:cNvPr id="37" name="TextBox 36"/>
          <p:cNvSpPr txBox="1"/>
          <p:nvPr/>
        </p:nvSpPr>
        <p:spPr>
          <a:xfrm>
            <a:off x="2086224" y="4360482"/>
            <a:ext cx="6394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せん　せい</a:t>
            </a:r>
            <a:endParaRPr lang="ko-KR" altLang="en-US" sz="700" dirty="0"/>
          </a:p>
        </p:txBody>
      </p:sp>
      <p:sp>
        <p:nvSpPr>
          <p:cNvPr id="38" name="TextBox 37"/>
          <p:cNvSpPr txBox="1"/>
          <p:nvPr/>
        </p:nvSpPr>
        <p:spPr>
          <a:xfrm>
            <a:off x="3267230" y="4360481"/>
            <a:ext cx="6394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ほん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3065442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2" grpId="0"/>
      <p:bldP spid="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23528" y="1268760"/>
            <a:ext cx="8424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</a:t>
            </a:r>
            <a:r>
              <a:rPr lang="en-US" altLang="ko-KR" sz="1400" dirty="0" smtClean="0"/>
              <a:t>. </a:t>
            </a:r>
            <a:r>
              <a:rPr lang="ko-KR" altLang="en-US" sz="1400" dirty="0"/>
              <a:t>주어진 단어를 한자 또는 히라가나로 써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580590" y="2132856"/>
            <a:ext cx="802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  <a:latin typeface="ＭＳ Ｐゴシック"/>
              </a:rPr>
              <a:t>➊</a:t>
            </a:r>
            <a:r>
              <a:rPr lang="ko-KR" altLang="en-US" dirty="0">
                <a:latin typeface="ＭＳ Ｐゴシック"/>
              </a:rPr>
              <a:t> 한자를 따라 써 봅시다</a:t>
            </a:r>
            <a:r>
              <a:rPr lang="en-US" altLang="ko-KR" dirty="0">
                <a:latin typeface="ＭＳ Ｐゴシック"/>
              </a:rPr>
              <a:t>.</a:t>
            </a:r>
            <a:endParaRPr lang="ko-KR" alt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0590" y="4293096"/>
            <a:ext cx="8023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4"/>
                </a:solidFill>
                <a:latin typeface="ＭＳ Ｐゴシック"/>
              </a:rPr>
              <a:t>➋</a:t>
            </a:r>
            <a:r>
              <a:rPr lang="ko-KR" altLang="en-US" dirty="0">
                <a:latin typeface="ＭＳ Ｐゴシック"/>
              </a:rPr>
              <a:t> 한자를 히라가나로 바꾸어 써 봅시다</a:t>
            </a:r>
            <a:r>
              <a:rPr lang="en-US" altLang="ko-KR" dirty="0">
                <a:latin typeface="ＭＳ Ｐゴシック"/>
              </a:rPr>
              <a:t>.</a:t>
            </a:r>
            <a:endParaRPr lang="ko-KR" altLang="en-US" dirty="0"/>
          </a:p>
        </p:txBody>
      </p:sp>
      <p:sp>
        <p:nvSpPr>
          <p:cNvPr id="3" name="모서리가 둥근 직사각형 2"/>
          <p:cNvSpPr/>
          <p:nvPr/>
        </p:nvSpPr>
        <p:spPr>
          <a:xfrm>
            <a:off x="971600" y="2924944"/>
            <a:ext cx="1512168" cy="10081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dirty="0" smtClean="0">
                <a:solidFill>
                  <a:schemeClr val="tx1"/>
                </a:solidFill>
              </a:rPr>
              <a:t>部屋</a:t>
            </a:r>
            <a:endParaRPr lang="en-US" altLang="ko-KR" sz="3000" dirty="0" smtClean="0">
              <a:solidFill>
                <a:schemeClr val="tx1"/>
              </a:solidFill>
            </a:endParaRPr>
          </a:p>
        </p:txBody>
      </p:sp>
      <p:sp>
        <p:nvSpPr>
          <p:cNvPr id="12" name="모서리가 둥근 직사각형 11"/>
          <p:cNvSpPr/>
          <p:nvPr/>
        </p:nvSpPr>
        <p:spPr>
          <a:xfrm>
            <a:off x="971600" y="5013176"/>
            <a:ext cx="1512168" cy="10081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000" dirty="0" smtClean="0">
                <a:solidFill>
                  <a:schemeClr val="tx1"/>
                </a:solidFill>
              </a:rPr>
              <a:t>一番</a:t>
            </a:r>
            <a:endParaRPr lang="ko-KR" altLang="en-US" sz="3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62083" y="3014204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00" dirty="0" smtClean="0"/>
              <a:t>へ　　　や</a:t>
            </a:r>
            <a:endParaRPr lang="ko-KR" altLang="en-US" sz="1000" dirty="0"/>
          </a:p>
        </p:txBody>
      </p:sp>
      <p:sp>
        <p:nvSpPr>
          <p:cNvPr id="6" name="직사각형 5"/>
          <p:cNvSpPr/>
          <p:nvPr/>
        </p:nvSpPr>
        <p:spPr>
          <a:xfrm>
            <a:off x="2771795" y="3152001"/>
            <a:ext cx="95410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3000" dirty="0" smtClean="0">
                <a:solidFill>
                  <a:schemeClr val="bg1">
                    <a:lumMod val="65000"/>
                  </a:schemeClr>
                </a:solidFill>
              </a:rPr>
              <a:t>部屋</a:t>
            </a:r>
            <a:endParaRPr lang="ko-KR" altLang="en-US" sz="3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2707387" y="5240233"/>
            <a:ext cx="163538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ja-JP" altLang="en-US" sz="3000" dirty="0" smtClean="0">
                <a:solidFill>
                  <a:schemeClr val="bg1">
                    <a:lumMod val="65000"/>
                  </a:schemeClr>
                </a:solidFill>
              </a:rPr>
              <a:t>いちばん</a:t>
            </a:r>
            <a:endParaRPr lang="ko-KR" altLang="en-US" sz="3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54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テスト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むずかしい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しっかり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ーごろ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483768" y="980727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시험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어렵다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ko-KR" altLang="en-US" dirty="0" smtClean="0"/>
              <a:t>확실히</a:t>
            </a:r>
            <a:endParaRPr lang="en-US" altLang="ko-KR" dirty="0" smtClean="0"/>
          </a:p>
          <a:p>
            <a:endParaRPr lang="en-US" altLang="ko-KR" dirty="0"/>
          </a:p>
          <a:p>
            <a:r>
              <a:rPr lang="en-US" altLang="ko-KR" dirty="0" smtClean="0"/>
              <a:t>~</a:t>
            </a:r>
            <a:r>
              <a:rPr lang="ko-KR" altLang="en-US" dirty="0" smtClean="0"/>
              <a:t>경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25312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323528" y="1484784"/>
            <a:ext cx="1364118" cy="648072"/>
            <a:chOff x="323528" y="1484784"/>
            <a:chExt cx="1364118" cy="648072"/>
          </a:xfrm>
        </p:grpSpPr>
        <p:sp>
          <p:nvSpPr>
            <p:cNvPr id="2" name="모서리가 둥근 직사각형 1"/>
            <p:cNvSpPr/>
            <p:nvPr/>
          </p:nvSpPr>
          <p:spPr>
            <a:xfrm>
              <a:off x="323528" y="1484784"/>
              <a:ext cx="648072" cy="648072"/>
            </a:xfrm>
            <a:prstGeom prst="roundRect">
              <a:avLst/>
            </a:prstGeom>
            <a:solidFill>
              <a:srgbClr val="35B1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/>
                <a:t>01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41315" y="162415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dirty="0"/>
                <a:t>한자</a:t>
              </a:r>
              <a:endParaRPr lang="en-US" altLang="ko-KR" dirty="0"/>
            </a:p>
          </p:txBody>
        </p:sp>
      </p:grpSp>
      <p:sp>
        <p:nvSpPr>
          <p:cNvPr id="5" name="모서리가 둥근 직사각형 4"/>
          <p:cNvSpPr/>
          <p:nvPr/>
        </p:nvSpPr>
        <p:spPr>
          <a:xfrm>
            <a:off x="495053" y="2780928"/>
            <a:ext cx="8352928" cy="295232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모서리가 둥근 직사각형 5"/>
          <p:cNvSpPr/>
          <p:nvPr/>
        </p:nvSpPr>
        <p:spPr>
          <a:xfrm>
            <a:off x="351037" y="3212976"/>
            <a:ext cx="2088232" cy="2088232"/>
          </a:xfrm>
          <a:prstGeom prst="roundRect">
            <a:avLst/>
          </a:prstGeom>
          <a:solidFill>
            <a:srgbClr val="FCFCC4"/>
          </a:solidFill>
          <a:ln w="127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0000" dirty="0" smtClean="0">
                <a:solidFill>
                  <a:schemeClr val="tx1"/>
                </a:solidFill>
              </a:rPr>
              <a:t>来</a:t>
            </a:r>
            <a:endParaRPr lang="ko-KR" altLang="en-US" sz="10000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536406" y="3212976"/>
            <a:ext cx="6212058" cy="9361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accent4"/>
                </a:solidFill>
              </a:rPr>
              <a:t>[</a:t>
            </a:r>
            <a:r>
              <a:rPr lang="ko-KR" altLang="en-US" dirty="0">
                <a:solidFill>
                  <a:schemeClr val="accent4"/>
                </a:solidFill>
              </a:rPr>
              <a:t>훈</a:t>
            </a:r>
            <a:r>
              <a:rPr lang="en-US" altLang="ko-KR" dirty="0">
                <a:solidFill>
                  <a:schemeClr val="accent4"/>
                </a:solidFill>
              </a:rPr>
              <a:t>]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</a:rPr>
              <a:t>く</a:t>
            </a:r>
            <a:r>
              <a:rPr lang="en-US" altLang="ja-JP" dirty="0" smtClean="0">
                <a:solidFill>
                  <a:schemeClr val="tx1"/>
                </a:solidFill>
              </a:rPr>
              <a:t>(</a:t>
            </a:r>
            <a:r>
              <a:rPr lang="ja-JP" altLang="en-US" dirty="0" smtClean="0">
                <a:solidFill>
                  <a:schemeClr val="tx1"/>
                </a:solidFill>
              </a:rPr>
              <a:t>る</a:t>
            </a:r>
            <a:r>
              <a:rPr lang="en-US" altLang="ja-JP" dirty="0" smtClean="0">
                <a:solidFill>
                  <a:schemeClr val="tx1"/>
                </a:solidFill>
              </a:rPr>
              <a:t>)</a:t>
            </a:r>
            <a:r>
              <a:rPr lang="en-US" altLang="ja-JP" dirty="0">
                <a:solidFill>
                  <a:schemeClr val="tx1"/>
                </a:solidFill>
              </a:rPr>
              <a:t>	</a:t>
            </a:r>
            <a:r>
              <a:rPr lang="en-US" altLang="ja-JP" dirty="0">
                <a:solidFill>
                  <a:schemeClr val="bg2">
                    <a:lumMod val="25000"/>
                  </a:schemeClr>
                </a:solidFill>
              </a:rPr>
              <a:t>[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예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]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学校</a:t>
            </a:r>
            <a:r>
              <a:rPr lang="ja-JP" altLang="en-US" dirty="0" smtClean="0">
                <a:solidFill>
                  <a:schemeClr val="tx1"/>
                </a:solidFill>
              </a:rPr>
              <a:t>に　来る</a:t>
            </a: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ko-KR" altLang="en-US" dirty="0">
                <a:solidFill>
                  <a:schemeClr val="tx1"/>
                </a:solidFill>
              </a:rPr>
              <a:t>집에 돌아가다</a:t>
            </a:r>
            <a:endParaRPr lang="en-US" altLang="ja-JP" dirty="0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2536406" y="4365104"/>
            <a:ext cx="6212058" cy="93610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chemeClr val="accent3"/>
                </a:solidFill>
              </a:rPr>
              <a:t>[</a:t>
            </a:r>
            <a:r>
              <a:rPr lang="ko-KR" altLang="en-US" dirty="0">
                <a:solidFill>
                  <a:schemeClr val="accent3"/>
                </a:solidFill>
              </a:rPr>
              <a:t>음</a:t>
            </a:r>
            <a:r>
              <a:rPr lang="en-US" altLang="ko-KR" dirty="0">
                <a:solidFill>
                  <a:schemeClr val="accent3"/>
                </a:solidFill>
              </a:rPr>
              <a:t>]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ja-JP" altLang="en-US" dirty="0" smtClean="0">
                <a:solidFill>
                  <a:schemeClr val="tx1"/>
                </a:solidFill>
              </a:rPr>
              <a:t>らい</a:t>
            </a:r>
            <a:r>
              <a:rPr lang="en-US" altLang="ja-JP" dirty="0">
                <a:solidFill>
                  <a:schemeClr val="tx1"/>
                </a:solidFill>
              </a:rPr>
              <a:t>		</a:t>
            </a:r>
            <a:r>
              <a:rPr lang="en-US" altLang="ja-JP" dirty="0">
                <a:solidFill>
                  <a:schemeClr val="bg2">
                    <a:lumMod val="25000"/>
                  </a:schemeClr>
                </a:solidFill>
              </a:rPr>
              <a:t>[</a:t>
            </a:r>
            <a:r>
              <a:rPr lang="ko-KR" altLang="en-US" dirty="0">
                <a:solidFill>
                  <a:schemeClr val="bg2">
                    <a:lumMod val="25000"/>
                  </a:schemeClr>
                </a:solidFill>
              </a:rPr>
              <a:t>예</a:t>
            </a:r>
            <a:r>
              <a:rPr lang="en-US" altLang="ko-KR" dirty="0">
                <a:solidFill>
                  <a:schemeClr val="bg2">
                    <a:lumMod val="25000"/>
                  </a:schemeClr>
                </a:solidFill>
              </a:rPr>
              <a:t>]</a:t>
            </a:r>
            <a:r>
              <a:rPr lang="en-US" altLang="ko-KR" dirty="0">
                <a:solidFill>
                  <a:schemeClr val="tx1"/>
                </a:solidFill>
              </a:rPr>
              <a:t> </a:t>
            </a:r>
            <a:r>
              <a:rPr lang="ja-JP" altLang="en-US" dirty="0">
                <a:solidFill>
                  <a:schemeClr val="tx1"/>
                </a:solidFill>
              </a:rPr>
              <a:t>来週</a:t>
            </a:r>
            <a:r>
              <a:rPr lang="ko-KR" altLang="en-US" dirty="0" smtClean="0">
                <a:solidFill>
                  <a:schemeClr val="tx1"/>
                </a:solidFill>
              </a:rPr>
              <a:t> </a:t>
            </a:r>
            <a:r>
              <a:rPr lang="ko-KR" altLang="en-US" dirty="0">
                <a:solidFill>
                  <a:schemeClr val="tx1"/>
                </a:solidFill>
              </a:rPr>
              <a:t>가족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2307" y="3362503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がっ　こう</a:t>
            </a:r>
            <a:endParaRPr lang="ko-KR" altLang="en-US" sz="700" dirty="0"/>
          </a:p>
        </p:txBody>
      </p:sp>
      <p:sp>
        <p:nvSpPr>
          <p:cNvPr id="13" name="TextBox 12"/>
          <p:cNvSpPr txBox="1"/>
          <p:nvPr/>
        </p:nvSpPr>
        <p:spPr>
          <a:xfrm>
            <a:off x="4894536" y="4526372"/>
            <a:ext cx="71039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smtClean="0"/>
              <a:t>らい　しゅう</a:t>
            </a:r>
            <a:endParaRPr lang="ko-KR" altLang="en-US" sz="7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C2CC952-D6CC-4FE8-B5D0-133B92959E76}"/>
              </a:ext>
            </a:extLst>
          </p:cNvPr>
          <p:cNvSpPr txBox="1"/>
          <p:nvPr/>
        </p:nvSpPr>
        <p:spPr>
          <a:xfrm>
            <a:off x="5770258" y="3363425"/>
            <a:ext cx="5760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く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8338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323528" y="1818399"/>
            <a:ext cx="8640960" cy="1571402"/>
            <a:chOff x="323528" y="1484784"/>
            <a:chExt cx="8640960" cy="1571402"/>
          </a:xfrm>
        </p:grpSpPr>
        <p:grpSp>
          <p:nvGrpSpPr>
            <p:cNvPr id="4" name="그룹 3"/>
            <p:cNvGrpSpPr/>
            <p:nvPr/>
          </p:nvGrpSpPr>
          <p:grpSpPr>
            <a:xfrm>
              <a:off x="323528" y="1484784"/>
              <a:ext cx="4190212" cy="648072"/>
              <a:chOff x="323528" y="1484784"/>
              <a:chExt cx="4190212" cy="648072"/>
            </a:xfrm>
          </p:grpSpPr>
          <p:sp>
            <p:nvSpPr>
              <p:cNvPr id="2" name="모서리가 둥근 직사각형 1"/>
              <p:cNvSpPr/>
              <p:nvPr/>
            </p:nvSpPr>
            <p:spPr>
              <a:xfrm>
                <a:off x="323528" y="1484784"/>
                <a:ext cx="648072" cy="648072"/>
              </a:xfrm>
              <a:prstGeom prst="roundRect">
                <a:avLst/>
              </a:prstGeom>
              <a:solidFill>
                <a:srgbClr val="35B1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smtClean="0"/>
                  <a:t>02</a:t>
                </a:r>
                <a:endParaRPr lang="en-US" altLang="ko-KR" dirty="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041315" y="1624154"/>
                <a:ext cx="347242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 smtClean="0"/>
                  <a:t>～</a:t>
                </a:r>
                <a:r>
                  <a:rPr lang="ja-JP" altLang="en-US" dirty="0"/>
                  <a:t>なくちゃ　</a:t>
                </a:r>
                <a:r>
                  <a:rPr lang="en-US" altLang="ja-JP" dirty="0" smtClean="0"/>
                  <a:t>~</a:t>
                </a:r>
                <a:r>
                  <a:rPr lang="ko-KR" altLang="en-US" dirty="0" smtClean="0"/>
                  <a:t>지 않으면 </a:t>
                </a:r>
                <a:r>
                  <a:rPr lang="en-US" altLang="ko-KR" dirty="0" smtClean="0"/>
                  <a:t>(</a:t>
                </a:r>
                <a:r>
                  <a:rPr lang="ko-KR" altLang="en-US" dirty="0" smtClean="0"/>
                  <a:t>안 된다</a:t>
                </a:r>
                <a:r>
                  <a:rPr lang="en-US" altLang="ko-KR" dirty="0" smtClean="0"/>
                  <a:t>)</a:t>
                </a:r>
                <a:endParaRPr lang="en-US" altLang="ko-KR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23528" y="2132856"/>
              <a:ext cx="8640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 smtClean="0"/>
                <a:t>かさを　もって　いか</a:t>
              </a:r>
              <a:r>
                <a:rPr lang="ja-JP" altLang="en-US" dirty="0" smtClean="0">
                  <a:solidFill>
                    <a:schemeClr val="accent6"/>
                  </a:solidFill>
                </a:rPr>
                <a:t>なくちゃ</a:t>
              </a:r>
              <a:r>
                <a:rPr lang="ja-JP" altLang="en-US" dirty="0" smtClean="0"/>
                <a:t>。</a:t>
              </a:r>
              <a:r>
                <a:rPr lang="ja-JP" altLang="en-US" dirty="0"/>
                <a:t>　</a:t>
              </a:r>
              <a:r>
                <a:rPr lang="ko-KR" altLang="en-US" dirty="0" smtClean="0"/>
                <a:t>우산을 가지고 가지 않으면 </a:t>
              </a:r>
              <a:r>
                <a:rPr lang="en-US" altLang="ko-KR" dirty="0" smtClean="0"/>
                <a:t>(</a:t>
              </a:r>
              <a:r>
                <a:rPr lang="ko-KR" altLang="en-US" dirty="0" smtClean="0"/>
                <a:t>안 된다</a:t>
              </a:r>
              <a:r>
                <a:rPr lang="en-US" altLang="ko-KR" dirty="0" smtClean="0"/>
                <a:t>).</a:t>
              </a:r>
              <a:r>
                <a:rPr lang="en-US" altLang="ko-KR" dirty="0">
                  <a:solidFill>
                    <a:schemeClr val="accent3">
                      <a:lumMod val="75000"/>
                    </a:schemeClr>
                  </a:solidFill>
                </a:rPr>
                <a:t>			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323528" y="4162687"/>
            <a:ext cx="8640960" cy="1571402"/>
            <a:chOff x="323528" y="1484784"/>
            <a:chExt cx="8640960" cy="1571402"/>
          </a:xfrm>
        </p:grpSpPr>
        <p:grpSp>
          <p:nvGrpSpPr>
            <p:cNvPr id="8" name="그룹 7"/>
            <p:cNvGrpSpPr/>
            <p:nvPr/>
          </p:nvGrpSpPr>
          <p:grpSpPr>
            <a:xfrm>
              <a:off x="323528" y="1484784"/>
              <a:ext cx="4110062" cy="648072"/>
              <a:chOff x="323528" y="1484784"/>
              <a:chExt cx="4110062" cy="648072"/>
            </a:xfrm>
          </p:grpSpPr>
          <p:sp>
            <p:nvSpPr>
              <p:cNvPr id="10" name="모서리가 둥근 직사각형 9"/>
              <p:cNvSpPr/>
              <p:nvPr/>
            </p:nvSpPr>
            <p:spPr>
              <a:xfrm>
                <a:off x="323528" y="1484784"/>
                <a:ext cx="648072" cy="648072"/>
              </a:xfrm>
              <a:prstGeom prst="roundRect">
                <a:avLst/>
              </a:prstGeom>
              <a:solidFill>
                <a:srgbClr val="35B1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smtClean="0"/>
                  <a:t>03</a:t>
                </a:r>
                <a:endParaRPr lang="en-US" altLang="ko-KR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041315" y="1624154"/>
                <a:ext cx="33922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o-KR" altLang="en-US" dirty="0" smtClean="0"/>
                  <a:t>기본형 </a:t>
                </a:r>
                <a:r>
                  <a:rPr lang="en-US" altLang="ko-KR" dirty="0" smtClean="0"/>
                  <a:t>+ </a:t>
                </a:r>
                <a:r>
                  <a:rPr lang="ja-JP" altLang="en-US" dirty="0" smtClean="0"/>
                  <a:t>ところ</a:t>
                </a:r>
                <a:r>
                  <a:rPr lang="ja-JP" altLang="en-US" dirty="0"/>
                  <a:t>　</a:t>
                </a:r>
                <a:r>
                  <a:rPr lang="ko-KR" altLang="en-US" dirty="0" smtClean="0"/>
                  <a:t>막 </a:t>
                </a:r>
                <a:r>
                  <a:rPr lang="en-US" altLang="ko-KR" dirty="0" smtClean="0"/>
                  <a:t>~</a:t>
                </a:r>
                <a:r>
                  <a:rPr lang="ko-KR" altLang="en-US" dirty="0" smtClean="0"/>
                  <a:t>하려던 참</a:t>
                </a:r>
                <a:endParaRPr lang="en-US" altLang="ko-KR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3528" y="2132856"/>
              <a:ext cx="8640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 smtClean="0"/>
                <a:t>これから　べんきょうする　</a:t>
              </a:r>
              <a:r>
                <a:rPr lang="ja-JP" altLang="en-US" dirty="0" smtClean="0">
                  <a:solidFill>
                    <a:schemeClr val="accent6"/>
                  </a:solidFill>
                </a:rPr>
                <a:t>ところ</a:t>
              </a:r>
              <a:r>
                <a:rPr lang="ja-JP" altLang="en-US" dirty="0" smtClean="0"/>
                <a:t>だよ。</a:t>
              </a:r>
              <a:r>
                <a:rPr lang="ja-JP" altLang="en-US" dirty="0"/>
                <a:t>　</a:t>
              </a:r>
              <a:r>
                <a:rPr lang="ko-KR" altLang="en-US" dirty="0" smtClean="0"/>
                <a:t>지금부터 막 공부하려던 참이야</a:t>
              </a:r>
              <a:r>
                <a:rPr lang="en-US" altLang="ko-KR" dirty="0" smtClean="0"/>
                <a:t>.</a:t>
              </a:r>
              <a:r>
                <a:rPr lang="en-US" altLang="ko-KR" dirty="0"/>
                <a:t>	</a:t>
              </a:r>
              <a:r>
                <a:rPr lang="en-US" altLang="ko-KR" dirty="0">
                  <a:solidFill>
                    <a:schemeClr val="accent3">
                      <a:lumMod val="75000"/>
                    </a:schemeClr>
                  </a:solidFill>
                </a:rPr>
                <a:t>			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638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/>
          <p:cNvGrpSpPr/>
          <p:nvPr/>
        </p:nvGrpSpPr>
        <p:grpSpPr>
          <a:xfrm>
            <a:off x="323528" y="1818399"/>
            <a:ext cx="8640960" cy="1155903"/>
            <a:chOff x="323528" y="1484784"/>
            <a:chExt cx="8640960" cy="1155903"/>
          </a:xfrm>
        </p:grpSpPr>
        <p:grpSp>
          <p:nvGrpSpPr>
            <p:cNvPr id="4" name="그룹 3"/>
            <p:cNvGrpSpPr/>
            <p:nvPr/>
          </p:nvGrpSpPr>
          <p:grpSpPr>
            <a:xfrm>
              <a:off x="323528" y="1484784"/>
              <a:ext cx="5010950" cy="648072"/>
              <a:chOff x="323528" y="1484784"/>
              <a:chExt cx="5010950" cy="648072"/>
            </a:xfrm>
          </p:grpSpPr>
          <p:sp>
            <p:nvSpPr>
              <p:cNvPr id="2" name="모서리가 둥근 직사각형 1"/>
              <p:cNvSpPr/>
              <p:nvPr/>
            </p:nvSpPr>
            <p:spPr>
              <a:xfrm>
                <a:off x="323528" y="1484784"/>
                <a:ext cx="648072" cy="648072"/>
              </a:xfrm>
              <a:prstGeom prst="roundRect">
                <a:avLst/>
              </a:prstGeom>
              <a:solidFill>
                <a:srgbClr val="35B1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smtClean="0"/>
                  <a:t>04</a:t>
                </a:r>
                <a:endParaRPr lang="en-US" altLang="ko-KR" dirty="0"/>
              </a:p>
            </p:txBody>
          </p:sp>
          <p:sp>
            <p:nvSpPr>
              <p:cNvPr id="3" name="TextBox 2"/>
              <p:cNvSpPr txBox="1"/>
              <p:nvPr/>
            </p:nvSpPr>
            <p:spPr>
              <a:xfrm>
                <a:off x="1041315" y="1624154"/>
                <a:ext cx="42931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 smtClean="0"/>
                  <a:t>～て もらえませんか</a:t>
                </a:r>
                <a:r>
                  <a:rPr lang="ja-JP" altLang="en-US" dirty="0"/>
                  <a:t>　</a:t>
                </a:r>
                <a:r>
                  <a:rPr lang="en-US" altLang="ja-JP" dirty="0" smtClean="0"/>
                  <a:t>~</a:t>
                </a:r>
                <a:r>
                  <a:rPr lang="ko-KR" altLang="en-US" dirty="0" smtClean="0"/>
                  <a:t>해 주시겠습니까</a:t>
                </a:r>
                <a:r>
                  <a:rPr lang="en-US" altLang="ko-KR" dirty="0"/>
                  <a:t>?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23528" y="2132856"/>
              <a:ext cx="864096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 smtClean="0"/>
                <a:t>まどを　開け</a:t>
              </a:r>
              <a:r>
                <a:rPr lang="ja-JP" altLang="en-US" dirty="0" smtClean="0">
                  <a:solidFill>
                    <a:schemeClr val="accent6"/>
                  </a:solidFill>
                </a:rPr>
                <a:t>て　もらえませんか</a:t>
              </a:r>
              <a:r>
                <a:rPr lang="ja-JP" altLang="en-US" dirty="0" smtClean="0"/>
                <a:t>。</a:t>
              </a:r>
              <a:r>
                <a:rPr lang="ja-JP" altLang="en-US" dirty="0"/>
                <a:t>　</a:t>
              </a:r>
              <a:r>
                <a:rPr lang="ko-KR" altLang="en-US" dirty="0" smtClean="0"/>
                <a:t>창문을 열어 주시겠습니까</a:t>
              </a:r>
              <a:r>
                <a:rPr lang="en-US" altLang="ko-KR" dirty="0" smtClean="0"/>
                <a:t>?</a:t>
              </a:r>
              <a:r>
                <a:rPr lang="en-US" altLang="ko-KR" dirty="0">
                  <a:solidFill>
                    <a:schemeClr val="accent3">
                      <a:lumMod val="75000"/>
                    </a:schemeClr>
                  </a:solidFill>
                </a:rPr>
                <a:t>			</a:t>
              </a:r>
            </a:p>
          </p:txBody>
        </p:sp>
      </p:grpSp>
      <p:grpSp>
        <p:nvGrpSpPr>
          <p:cNvPr id="7" name="그룹 6"/>
          <p:cNvGrpSpPr/>
          <p:nvPr/>
        </p:nvGrpSpPr>
        <p:grpSpPr>
          <a:xfrm>
            <a:off x="323528" y="4162687"/>
            <a:ext cx="8640960" cy="1517862"/>
            <a:chOff x="323528" y="1484784"/>
            <a:chExt cx="8640960" cy="1517862"/>
          </a:xfrm>
        </p:grpSpPr>
        <p:grpSp>
          <p:nvGrpSpPr>
            <p:cNvPr id="8" name="그룹 7"/>
            <p:cNvGrpSpPr/>
            <p:nvPr/>
          </p:nvGrpSpPr>
          <p:grpSpPr>
            <a:xfrm>
              <a:off x="323528" y="1484784"/>
              <a:ext cx="4578139" cy="648072"/>
              <a:chOff x="323528" y="1484784"/>
              <a:chExt cx="4578139" cy="648072"/>
            </a:xfrm>
          </p:grpSpPr>
          <p:sp>
            <p:nvSpPr>
              <p:cNvPr id="10" name="모서리가 둥근 직사각형 9"/>
              <p:cNvSpPr/>
              <p:nvPr/>
            </p:nvSpPr>
            <p:spPr>
              <a:xfrm>
                <a:off x="323528" y="1484784"/>
                <a:ext cx="648072" cy="648072"/>
              </a:xfrm>
              <a:prstGeom prst="roundRect">
                <a:avLst/>
              </a:prstGeom>
              <a:solidFill>
                <a:srgbClr val="35B1A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dirty="0" smtClean="0"/>
                  <a:t>05</a:t>
                </a:r>
                <a:endParaRPr lang="en-US" altLang="ko-KR" dirty="0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041315" y="1624154"/>
                <a:ext cx="38603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ja-JP" altLang="en-US" dirty="0" smtClean="0"/>
                  <a:t>～ないように　する</a:t>
                </a:r>
                <a:r>
                  <a:rPr lang="ja-JP" altLang="en-US" dirty="0"/>
                  <a:t>　</a:t>
                </a:r>
                <a:r>
                  <a:rPr lang="en-US" altLang="ko-KR" dirty="0" smtClean="0"/>
                  <a:t>~</a:t>
                </a:r>
                <a:r>
                  <a:rPr lang="ko-KR" altLang="en-US" dirty="0" smtClean="0"/>
                  <a:t>지 않도록 하다</a:t>
                </a:r>
                <a:endParaRPr lang="en-US" altLang="ko-KR" dirty="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3528" y="2132856"/>
              <a:ext cx="8640960" cy="869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dirty="0" smtClean="0"/>
                <a:t>そとから　見え</a:t>
              </a:r>
              <a:r>
                <a:rPr lang="ja-JP" altLang="en-US" dirty="0" smtClean="0">
                  <a:solidFill>
                    <a:schemeClr val="accent6"/>
                  </a:solidFill>
                </a:rPr>
                <a:t>ないように　して</a:t>
              </a:r>
              <a:r>
                <a:rPr lang="ja-JP" altLang="en-US" dirty="0" smtClean="0"/>
                <a:t>　います。</a:t>
              </a:r>
              <a:r>
                <a:rPr lang="ja-JP" altLang="en-US" dirty="0"/>
                <a:t>　</a:t>
              </a:r>
              <a:r>
                <a:rPr lang="ko-KR" altLang="en-US" dirty="0" smtClean="0"/>
                <a:t>밖에서 보이지 않도록 하고 있습니다</a:t>
              </a:r>
              <a:r>
                <a:rPr lang="en-US" altLang="ko-KR" dirty="0" smtClean="0"/>
                <a:t>.</a:t>
              </a:r>
              <a:r>
                <a:rPr lang="en-US" altLang="ko-KR" dirty="0"/>
                <a:t>	</a:t>
              </a:r>
              <a:r>
                <a:rPr lang="en-US" altLang="ko-KR" dirty="0">
                  <a:solidFill>
                    <a:schemeClr val="accent3">
                      <a:lumMod val="75000"/>
                    </a:schemeClr>
                  </a:solidFill>
                </a:rPr>
                <a:t>			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58746" y="2438140"/>
            <a:ext cx="64807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あ</a:t>
            </a:r>
            <a:endParaRPr lang="ko-KR" altLang="en-US" sz="700" dirty="0"/>
          </a:p>
        </p:txBody>
      </p:sp>
      <p:sp>
        <p:nvSpPr>
          <p:cNvPr id="13" name="TextBox 12"/>
          <p:cNvSpPr txBox="1"/>
          <p:nvPr/>
        </p:nvSpPr>
        <p:spPr>
          <a:xfrm>
            <a:off x="1348892" y="4784243"/>
            <a:ext cx="6394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み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409198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1962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おす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はしる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しゃべる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もどる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339752" y="980727"/>
            <a:ext cx="30963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밀다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달리다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말하다</a:t>
            </a:r>
            <a:r>
              <a:rPr lang="en-US" altLang="ko-KR" dirty="0" smtClean="0"/>
              <a:t>, </a:t>
            </a:r>
            <a:r>
              <a:rPr lang="ko-KR" altLang="en-US" dirty="0" smtClean="0"/>
              <a:t>지껄이다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되돌아오다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3225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91880" y="349908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프로젝트 학습</a:t>
            </a:r>
            <a:endParaRPr lang="ko-KR" altLang="en-US" sz="20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112774"/>
            <a:ext cx="8424936" cy="373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dirty="0" smtClean="0"/>
              <a:t>다양한 음악 멜로디에 다음 문장을 가사로 적용하여 노래를 만들어 발표해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4" name="모서리가 둥근 직사각형 3"/>
          <p:cNvSpPr/>
          <p:nvPr/>
        </p:nvSpPr>
        <p:spPr>
          <a:xfrm>
            <a:off x="395536" y="1916832"/>
            <a:ext cx="6696744" cy="792088"/>
          </a:xfrm>
          <a:prstGeom prst="roundRect">
            <a:avLst/>
          </a:prstGeom>
          <a:solidFill>
            <a:srgbClr val="BDF9EB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びょうきに　なったら　ひゃくじゅうきゅうばん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" name="모서리가 둥근 직사각형 4"/>
          <p:cNvSpPr/>
          <p:nvPr/>
        </p:nvSpPr>
        <p:spPr>
          <a:xfrm>
            <a:off x="2123728" y="2852936"/>
            <a:ext cx="6696744" cy="79208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かじの　ときにも　ひゃくじゅうきゅうばん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547936" y="3789040"/>
            <a:ext cx="6696744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どろぼうが　はいったら　ひゃくとおばん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2042090" y="4725144"/>
            <a:ext cx="6696744" cy="7920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でんわばんごう　あんないは　いちれいよん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547936" y="5661248"/>
            <a:ext cx="6696744" cy="7920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てんきようほうを　ききたかったら　いちなななな</a:t>
            </a:r>
            <a:endParaRPr lang="ko-KR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9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55776" y="116632"/>
            <a:ext cx="6336704" cy="3277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solidFill>
                  <a:schemeClr val="accent4"/>
                </a:solidFill>
              </a:rPr>
              <a:t>재난</a:t>
            </a:r>
            <a:r>
              <a:rPr lang="en-US" altLang="ko-KR" dirty="0" smtClean="0">
                <a:solidFill>
                  <a:schemeClr val="accent4"/>
                </a:solidFill>
              </a:rPr>
              <a:t>, </a:t>
            </a:r>
            <a:r>
              <a:rPr lang="ko-KR" altLang="en-US" dirty="0" smtClean="0">
                <a:solidFill>
                  <a:schemeClr val="accent4"/>
                </a:solidFill>
              </a:rPr>
              <a:t>재해 예방</a:t>
            </a:r>
            <a:endParaRPr lang="en-US" altLang="ko-KR" sz="1400" dirty="0"/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일본은 지진</a:t>
            </a:r>
            <a:r>
              <a:rPr lang="en-US" altLang="ko-KR" sz="1400" dirty="0"/>
              <a:t>, </a:t>
            </a:r>
            <a:r>
              <a:rPr lang="ko-KR" altLang="en-US" sz="1400" dirty="0"/>
              <a:t>태풍</a:t>
            </a:r>
            <a:r>
              <a:rPr lang="en-US" altLang="ko-KR" sz="1400" dirty="0"/>
              <a:t>(</a:t>
            </a:r>
            <a:r>
              <a:rPr lang="ko-KR" altLang="en-US" sz="1400" dirty="0"/>
              <a:t>たいふう</a:t>
            </a:r>
            <a:r>
              <a:rPr lang="en-US" altLang="ko-KR" sz="1400" dirty="0"/>
              <a:t>), </a:t>
            </a:r>
            <a:r>
              <a:rPr lang="ko-KR" altLang="en-US" sz="1400" dirty="0" err="1"/>
              <a:t>쓰나미</a:t>
            </a:r>
            <a:r>
              <a:rPr lang="en-US" altLang="ko-KR" sz="1400" dirty="0"/>
              <a:t>(</a:t>
            </a:r>
            <a:r>
              <a:rPr lang="ko-KR" altLang="en-US" sz="1400" dirty="0"/>
              <a:t>つなみ</a:t>
            </a:r>
            <a:r>
              <a:rPr lang="en-US" altLang="ko-KR" sz="1400" dirty="0"/>
              <a:t>) </a:t>
            </a:r>
            <a:r>
              <a:rPr lang="ko-KR" altLang="en-US" sz="1400" dirty="0"/>
              <a:t>등 자연 </a:t>
            </a:r>
            <a:r>
              <a:rPr lang="ko-KR" altLang="en-US" sz="1400" dirty="0" smtClean="0"/>
              <a:t>재해가 많이 </a:t>
            </a:r>
            <a:r>
              <a:rPr lang="ko-KR" altLang="en-US" sz="1400" dirty="0"/>
              <a:t>일어나는 나라이다</a:t>
            </a:r>
            <a:r>
              <a:rPr lang="en-US" altLang="ko-KR" sz="1400" dirty="0"/>
              <a:t>. </a:t>
            </a:r>
            <a:r>
              <a:rPr lang="ko-KR" altLang="en-US" sz="1400" dirty="0"/>
              <a:t>따라서 이에 대한 대비도 잘 되어 있다</a:t>
            </a:r>
            <a:r>
              <a:rPr lang="en-US" altLang="ko-KR" sz="1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학교나 집 안에 있을 때 지진이 발생하면 먼저 문을 열어놓고 </a:t>
            </a:r>
            <a:r>
              <a:rPr lang="ko-KR" altLang="en-US" sz="1400" dirty="0" smtClean="0"/>
              <a:t>책상이나 </a:t>
            </a:r>
            <a:r>
              <a:rPr lang="ko-KR" altLang="en-US" sz="1400" dirty="0"/>
              <a:t>테이블 밑으로 들어가 방석 등으로 머리를 보호하고 </a:t>
            </a:r>
            <a:r>
              <a:rPr lang="ko-KR" altLang="en-US" sz="1400" dirty="0" smtClean="0"/>
              <a:t>라디오를 </a:t>
            </a:r>
            <a:r>
              <a:rPr lang="ko-KR" altLang="en-US" sz="1400" dirty="0"/>
              <a:t>듣는다</a:t>
            </a:r>
            <a:r>
              <a:rPr lang="en-US" altLang="ko-KR" sz="1400" dirty="0"/>
              <a:t>. </a:t>
            </a:r>
            <a:r>
              <a:rPr lang="ko-KR" altLang="en-US" sz="1400" dirty="0"/>
              <a:t>무조건 밖으로 뛰어나가는 것은 위험하다</a:t>
            </a:r>
            <a:r>
              <a:rPr lang="en-US" altLang="ko-KR" sz="1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집 밖에 있을 때는 간판이나 유리창 파편에 맞지 않도록 </a:t>
            </a:r>
            <a:r>
              <a:rPr lang="ko-KR" altLang="en-US" sz="1400" dirty="0" err="1" smtClean="0"/>
              <a:t>가방등으로</a:t>
            </a:r>
            <a:r>
              <a:rPr lang="ko-KR" altLang="en-US" sz="1400" dirty="0" smtClean="0"/>
              <a:t> </a:t>
            </a:r>
            <a:r>
              <a:rPr lang="ko-KR" altLang="en-US" sz="1400" dirty="0"/>
              <a:t>머리를 보호하고 안전한 건물로 대피한다</a:t>
            </a:r>
            <a:r>
              <a:rPr lang="en-US" altLang="ko-KR" sz="1400" dirty="0"/>
              <a:t>.</a:t>
            </a:r>
          </a:p>
          <a:p>
            <a:pPr algn="just">
              <a:lnSpc>
                <a:spcPct val="150000"/>
              </a:lnSpc>
            </a:pPr>
            <a:r>
              <a:rPr lang="ko-KR" altLang="en-US" sz="1400" dirty="0" err="1"/>
              <a:t>쓰나미</a:t>
            </a:r>
            <a:r>
              <a:rPr lang="ko-KR" altLang="en-US" sz="1400" dirty="0"/>
              <a:t> 발생 우려가 있을 때는 재빨리 높은 곳이나 안전한 </a:t>
            </a:r>
            <a:r>
              <a:rPr lang="ko-KR" altLang="en-US" sz="1400" dirty="0" smtClean="0"/>
              <a:t>장소</a:t>
            </a:r>
            <a:r>
              <a:rPr lang="en-US" altLang="ko-KR" sz="1400" dirty="0" smtClean="0"/>
              <a:t>(</a:t>
            </a:r>
            <a:r>
              <a:rPr lang="ko-KR" altLang="en-US" sz="1400" dirty="0"/>
              <a:t>ばしょ</a:t>
            </a:r>
            <a:r>
              <a:rPr lang="en-US" altLang="ko-KR" sz="1400" dirty="0"/>
              <a:t>)</a:t>
            </a:r>
            <a:r>
              <a:rPr lang="ko-KR" altLang="en-US" sz="1400" dirty="0"/>
              <a:t>로 이동한다</a:t>
            </a:r>
            <a:r>
              <a:rPr lang="en-US" altLang="ko-KR" sz="1400" dirty="0"/>
              <a:t>.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17" y="2511683"/>
            <a:ext cx="2339752" cy="156359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4278069"/>
            <a:ext cx="3716880" cy="247792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4474" y="4020091"/>
            <a:ext cx="3647864" cy="2735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8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60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55776" y="116632"/>
            <a:ext cx="633670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chemeClr val="accent2"/>
                </a:solidFill>
              </a:rPr>
              <a:t>おはしも</a:t>
            </a:r>
            <a:endParaRPr lang="en-US" altLang="ko-KR" sz="1400" dirty="0">
              <a:solidFill>
                <a:schemeClr val="accent2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ko-KR" altLang="en-US" sz="1400" dirty="0"/>
              <a:t>학교에서 대피할 때는 「おはしも」</a:t>
            </a:r>
            <a:r>
              <a:rPr lang="ko-KR" altLang="en-US" sz="1400" dirty="0" err="1"/>
              <a:t>를</a:t>
            </a:r>
            <a:r>
              <a:rPr lang="ko-KR" altLang="en-US" sz="1400" dirty="0"/>
              <a:t> </a:t>
            </a:r>
            <a:r>
              <a:rPr lang="ko-KR" altLang="en-US" sz="1400" dirty="0" smtClean="0"/>
              <a:t>잘</a:t>
            </a:r>
            <a:r>
              <a:rPr lang="ja-JP" altLang="en-US" sz="1400" dirty="0" smtClean="0"/>
              <a:t>　</a:t>
            </a:r>
            <a:r>
              <a:rPr lang="ko-KR" altLang="en-US" sz="1400" dirty="0" smtClean="0"/>
              <a:t>지켜야 </a:t>
            </a:r>
            <a:r>
              <a:rPr lang="ko-KR" altLang="en-US" sz="1400" dirty="0"/>
              <a:t>한다</a:t>
            </a:r>
            <a:r>
              <a:rPr lang="en-US" altLang="ko-KR" sz="1400" dirty="0"/>
              <a:t>. </a:t>
            </a:r>
            <a:r>
              <a:rPr lang="ko-KR" altLang="en-US" sz="1400" dirty="0"/>
              <a:t>「</a:t>
            </a:r>
            <a:r>
              <a:rPr lang="ko-KR" altLang="en-US" sz="1400" dirty="0">
                <a:solidFill>
                  <a:schemeClr val="accent2"/>
                </a:solidFill>
              </a:rPr>
              <a:t>お</a:t>
            </a:r>
            <a:r>
              <a:rPr lang="ko-KR" altLang="en-US" sz="1400" dirty="0"/>
              <a:t>」는 「おさない</a:t>
            </a:r>
            <a:r>
              <a:rPr lang="en-US" altLang="ko-KR" sz="1400" dirty="0"/>
              <a:t>(</a:t>
            </a:r>
            <a:r>
              <a:rPr lang="ko-KR" altLang="en-US" sz="1400" dirty="0"/>
              <a:t>밀지 </a:t>
            </a:r>
            <a:r>
              <a:rPr lang="ko-KR" altLang="en-US" sz="1400" dirty="0" smtClean="0"/>
              <a:t>않는다</a:t>
            </a:r>
            <a:r>
              <a:rPr lang="en-US" altLang="ko-KR" sz="1400" dirty="0"/>
              <a:t>)</a:t>
            </a:r>
            <a:r>
              <a:rPr lang="ko-KR" altLang="en-US" sz="1400" dirty="0"/>
              <a:t>」</a:t>
            </a:r>
            <a:r>
              <a:rPr lang="en-US" altLang="ko-KR" sz="1400" dirty="0"/>
              <a:t>, </a:t>
            </a:r>
            <a:r>
              <a:rPr lang="ko-KR" altLang="en-US" sz="1400" dirty="0"/>
              <a:t>「</a:t>
            </a:r>
            <a:r>
              <a:rPr lang="ko-KR" altLang="en-US" sz="1400" dirty="0">
                <a:solidFill>
                  <a:schemeClr val="accent2"/>
                </a:solidFill>
              </a:rPr>
              <a:t>は</a:t>
            </a:r>
            <a:r>
              <a:rPr lang="ko-KR" altLang="en-US" sz="1400" dirty="0"/>
              <a:t>」는 「はしらない</a:t>
            </a:r>
            <a:r>
              <a:rPr lang="en-US" altLang="ko-KR" sz="1400" dirty="0"/>
              <a:t>(</a:t>
            </a:r>
            <a:r>
              <a:rPr lang="ko-KR" altLang="en-US" sz="1400" dirty="0"/>
              <a:t>뛰지 않는다</a:t>
            </a:r>
            <a:r>
              <a:rPr lang="en-US" altLang="ko-KR" sz="1400" dirty="0"/>
              <a:t>)</a:t>
            </a:r>
            <a:r>
              <a:rPr lang="ko-KR" altLang="en-US" sz="1400" dirty="0"/>
              <a:t>」</a:t>
            </a:r>
            <a:r>
              <a:rPr lang="en-US" altLang="ko-KR" sz="1400" dirty="0" smtClean="0"/>
              <a:t>,</a:t>
            </a:r>
            <a:r>
              <a:rPr lang="ja-JP" altLang="en-US" sz="1400" dirty="0" smtClean="0"/>
              <a:t>　</a:t>
            </a:r>
            <a:r>
              <a:rPr lang="ko-KR" altLang="en-US" sz="1400" dirty="0" smtClean="0"/>
              <a:t>「</a:t>
            </a:r>
            <a:r>
              <a:rPr lang="ko-KR" altLang="en-US" sz="1400" dirty="0">
                <a:solidFill>
                  <a:schemeClr val="accent2"/>
                </a:solidFill>
              </a:rPr>
              <a:t>し</a:t>
            </a:r>
            <a:r>
              <a:rPr lang="ko-KR" altLang="en-US" sz="1400" dirty="0"/>
              <a:t>」는 「しゃべらない</a:t>
            </a:r>
            <a:r>
              <a:rPr lang="en-US" altLang="ko-KR" sz="1400" dirty="0"/>
              <a:t>(</a:t>
            </a:r>
            <a:r>
              <a:rPr lang="ko-KR" altLang="en-US" sz="1400" dirty="0"/>
              <a:t>떠들지 않는다</a:t>
            </a:r>
            <a:r>
              <a:rPr lang="en-US" altLang="ko-KR" sz="1400" dirty="0"/>
              <a:t>)</a:t>
            </a:r>
            <a:r>
              <a:rPr lang="ko-KR" altLang="en-US" sz="1400" dirty="0"/>
              <a:t>」</a:t>
            </a:r>
            <a:r>
              <a:rPr lang="en-US" altLang="ko-KR" sz="1400" dirty="0" smtClean="0"/>
              <a:t>,</a:t>
            </a:r>
            <a:r>
              <a:rPr lang="ja-JP" altLang="en-US" sz="1400" dirty="0" smtClean="0"/>
              <a:t>　</a:t>
            </a:r>
            <a:r>
              <a:rPr lang="ko-KR" altLang="en-US" sz="1400" dirty="0" smtClean="0"/>
              <a:t>「</a:t>
            </a:r>
            <a:r>
              <a:rPr lang="ko-KR" altLang="en-US" sz="1400" dirty="0">
                <a:solidFill>
                  <a:schemeClr val="accent2"/>
                </a:solidFill>
              </a:rPr>
              <a:t>も</a:t>
            </a:r>
            <a:r>
              <a:rPr lang="ko-KR" altLang="en-US" sz="1400" dirty="0"/>
              <a:t>」는 「もどらない</a:t>
            </a:r>
            <a:r>
              <a:rPr lang="en-US" altLang="ko-KR" sz="1400" dirty="0"/>
              <a:t>(</a:t>
            </a:r>
            <a:r>
              <a:rPr lang="ko-KR" altLang="en-US" sz="1400" dirty="0"/>
              <a:t>되돌아가지 않는다</a:t>
            </a:r>
            <a:r>
              <a:rPr lang="en-US" altLang="ko-KR" sz="1400" dirty="0"/>
              <a:t>)</a:t>
            </a:r>
            <a:r>
              <a:rPr lang="ko-KR" altLang="en-US" sz="1400" dirty="0" smtClean="0"/>
              <a:t>」라는 </a:t>
            </a:r>
            <a:r>
              <a:rPr lang="ko-KR" altLang="en-US" sz="1400" dirty="0"/>
              <a:t>뜻이다</a:t>
            </a:r>
            <a:r>
              <a:rPr lang="en-US" altLang="ko-KR" sz="1400" dirty="0"/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00808"/>
            <a:ext cx="7920880" cy="510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85" y="1779372"/>
            <a:ext cx="8389038" cy="477482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4529" y="1666304"/>
            <a:ext cx="8451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 smtClean="0"/>
              <a:t>어</a:t>
            </a:r>
            <a:r>
              <a:rPr lang="en-US" altLang="ko-KR" sz="1200" dirty="0" smtClean="0"/>
              <a:t>~ </a:t>
            </a:r>
            <a:r>
              <a:rPr lang="ko-KR" altLang="en-US" sz="1200" dirty="0" smtClean="0"/>
              <a:t>어</a:t>
            </a:r>
            <a:r>
              <a:rPr lang="en-US" altLang="ko-KR" sz="1200" dirty="0" smtClean="0"/>
              <a:t>~</a:t>
            </a:r>
          </a:p>
          <a:p>
            <a:pPr algn="ctr">
              <a:lnSpc>
                <a:spcPct val="150000"/>
              </a:lnSpc>
            </a:pPr>
            <a:r>
              <a:rPr lang="ko-KR" altLang="en-US" sz="1200" dirty="0" smtClean="0"/>
              <a:t>지진이다</a:t>
            </a:r>
            <a:r>
              <a:rPr lang="en-US" altLang="ko-KR" sz="1200" dirty="0" smtClean="0"/>
              <a:t>!</a:t>
            </a:r>
            <a:endParaRPr lang="ko-KR" altLang="en-US" sz="1200" dirty="0"/>
          </a:p>
        </p:txBody>
      </p:sp>
      <p:sp>
        <p:nvSpPr>
          <p:cNvPr id="7" name="직사각형 6"/>
          <p:cNvSpPr/>
          <p:nvPr/>
        </p:nvSpPr>
        <p:spPr>
          <a:xfrm>
            <a:off x="4499992" y="1779372"/>
            <a:ext cx="1470273" cy="854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100" dirty="0" smtClean="0"/>
              <a:t>지진은 너무</a:t>
            </a:r>
            <a:endParaRPr lang="en-US" altLang="ko-KR" sz="1100" dirty="0" smtClean="0"/>
          </a:p>
          <a:p>
            <a:pPr algn="ctr">
              <a:lnSpc>
                <a:spcPct val="150000"/>
              </a:lnSpc>
            </a:pPr>
            <a:r>
              <a:rPr lang="ko-KR" altLang="en-US" sz="1100" dirty="0" smtClean="0"/>
              <a:t>무서워</a:t>
            </a:r>
            <a:r>
              <a:rPr lang="en-US" altLang="ko-KR" sz="1100" dirty="0" smtClean="0"/>
              <a:t>… </a:t>
            </a:r>
            <a:r>
              <a:rPr lang="ko-KR" altLang="en-US" sz="1100" dirty="0" smtClean="0"/>
              <a:t>넌 왜</a:t>
            </a:r>
            <a:endParaRPr lang="en-US" altLang="ko-KR" sz="1100" dirty="0" smtClean="0"/>
          </a:p>
          <a:p>
            <a:pPr algn="ctr">
              <a:lnSpc>
                <a:spcPct val="150000"/>
              </a:lnSpc>
            </a:pPr>
            <a:r>
              <a:rPr lang="ko-KR" altLang="en-US" sz="1100" dirty="0" smtClean="0"/>
              <a:t>이렇게 평온해</a:t>
            </a:r>
            <a:r>
              <a:rPr lang="en-US" altLang="ko-KR" sz="1100" dirty="0" smtClean="0"/>
              <a:t>?</a:t>
            </a:r>
            <a:endParaRPr lang="en-US" altLang="ko-KR" sz="1100" dirty="0"/>
          </a:p>
        </p:txBody>
      </p:sp>
      <p:sp>
        <p:nvSpPr>
          <p:cNvPr id="8" name="직사각형 7"/>
          <p:cNvSpPr/>
          <p:nvPr/>
        </p:nvSpPr>
        <p:spPr>
          <a:xfrm>
            <a:off x="3347864" y="4263418"/>
            <a:ext cx="1271502" cy="107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100" dirty="0" smtClean="0"/>
              <a:t>이젠 작은 지진은</a:t>
            </a:r>
            <a:endParaRPr lang="en-US" altLang="ko-KR" sz="1100" dirty="0" smtClean="0"/>
          </a:p>
          <a:p>
            <a:pPr algn="ctr">
              <a:lnSpc>
                <a:spcPct val="150000"/>
              </a:lnSpc>
            </a:pPr>
            <a:r>
              <a:rPr lang="ko-KR" altLang="en-US" sz="1100" dirty="0" smtClean="0"/>
              <a:t>아무렇지 않아</a:t>
            </a:r>
            <a:r>
              <a:rPr lang="en-US" altLang="ko-KR" sz="1100" dirty="0" smtClean="0"/>
              <a:t>.</a:t>
            </a:r>
          </a:p>
          <a:p>
            <a:pPr algn="ctr">
              <a:lnSpc>
                <a:spcPct val="150000"/>
              </a:lnSpc>
            </a:pPr>
            <a:r>
              <a:rPr lang="ja-JP" altLang="en-US" sz="1100" dirty="0"/>
              <a:t>おはし</a:t>
            </a:r>
            <a:r>
              <a:rPr lang="ja-JP" altLang="en-US" sz="1100" dirty="0" smtClean="0"/>
              <a:t>も</a:t>
            </a:r>
            <a:r>
              <a:rPr lang="ko-KR" altLang="en-US" sz="1100" dirty="0" smtClean="0"/>
              <a:t>만 </a:t>
            </a:r>
            <a:r>
              <a:rPr lang="ko-KR" altLang="en-US" sz="1100" dirty="0" err="1" smtClean="0"/>
              <a:t>지키</a:t>
            </a:r>
            <a:endParaRPr lang="en-US" altLang="ko-KR" sz="1100" dirty="0" smtClean="0"/>
          </a:p>
          <a:p>
            <a:pPr algn="ctr">
              <a:lnSpc>
                <a:spcPct val="150000"/>
              </a:lnSpc>
            </a:pPr>
            <a:r>
              <a:rPr lang="ko-KR" altLang="en-US" sz="1100" dirty="0" smtClean="0"/>
              <a:t>면 되는 걸</a:t>
            </a:r>
            <a:r>
              <a:rPr lang="en-US" altLang="ko-KR" sz="1100" dirty="0" smtClean="0"/>
              <a:t>.</a:t>
            </a: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516" y="908720"/>
            <a:ext cx="2498828" cy="584832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6804248" y="4365104"/>
            <a:ext cx="1598361" cy="1520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600" b="1" dirty="0" smtClean="0">
                <a:solidFill>
                  <a:schemeClr val="accent2"/>
                </a:solidFill>
              </a:rPr>
              <a:t>お</a:t>
            </a:r>
            <a:r>
              <a:rPr lang="ja-JP" altLang="en-US" sz="1600" b="1" dirty="0" smtClean="0"/>
              <a:t>さない</a:t>
            </a:r>
            <a:endParaRPr lang="en-US" altLang="ja-JP" sz="1600" b="1" dirty="0" smtClean="0"/>
          </a:p>
          <a:p>
            <a:pPr>
              <a:lnSpc>
                <a:spcPct val="150000"/>
              </a:lnSpc>
            </a:pPr>
            <a:r>
              <a:rPr lang="ja-JP" altLang="en-US" sz="1600" b="1" dirty="0">
                <a:solidFill>
                  <a:schemeClr val="accent2"/>
                </a:solidFill>
              </a:rPr>
              <a:t>は</a:t>
            </a:r>
            <a:r>
              <a:rPr lang="ja-JP" altLang="en-US" sz="1600" b="1" dirty="0"/>
              <a:t>しらな</a:t>
            </a:r>
            <a:r>
              <a:rPr lang="ja-JP" altLang="en-US" sz="1600" b="1" dirty="0" smtClean="0"/>
              <a:t>い</a:t>
            </a:r>
            <a:endParaRPr lang="en-US" altLang="ja-JP" sz="1600" b="1" dirty="0" smtClean="0"/>
          </a:p>
          <a:p>
            <a:pPr>
              <a:lnSpc>
                <a:spcPct val="150000"/>
              </a:lnSpc>
            </a:pPr>
            <a:r>
              <a:rPr lang="ja-JP" altLang="en-US" sz="1600" b="1" dirty="0">
                <a:solidFill>
                  <a:schemeClr val="accent2"/>
                </a:solidFill>
              </a:rPr>
              <a:t>し</a:t>
            </a:r>
            <a:r>
              <a:rPr lang="ja-JP" altLang="en-US" sz="1600" b="1" dirty="0"/>
              <a:t>ゃべらな</a:t>
            </a:r>
            <a:r>
              <a:rPr lang="ja-JP" altLang="en-US" sz="1600" b="1" dirty="0" smtClean="0"/>
              <a:t>い</a:t>
            </a:r>
            <a:endParaRPr lang="en-US" altLang="ja-JP" sz="1600" b="1" dirty="0" smtClean="0"/>
          </a:p>
          <a:p>
            <a:pPr>
              <a:lnSpc>
                <a:spcPct val="150000"/>
              </a:lnSpc>
            </a:pPr>
            <a:r>
              <a:rPr lang="ja-JP" altLang="en-US" sz="1600" b="1" dirty="0">
                <a:solidFill>
                  <a:schemeClr val="accent2"/>
                </a:solidFill>
              </a:rPr>
              <a:t>も</a:t>
            </a:r>
            <a:r>
              <a:rPr lang="ja-JP" altLang="en-US" sz="1600" b="1" dirty="0"/>
              <a:t>どらない</a:t>
            </a:r>
            <a:endParaRPr lang="en-US" altLang="ko-KR" sz="1600" b="1" dirty="0"/>
          </a:p>
        </p:txBody>
      </p:sp>
      <p:sp>
        <p:nvSpPr>
          <p:cNvPr id="9" name="직사각형 8"/>
          <p:cNvSpPr/>
          <p:nvPr/>
        </p:nvSpPr>
        <p:spPr>
          <a:xfrm>
            <a:off x="1804259" y="6029914"/>
            <a:ext cx="1598361" cy="333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 dirty="0" smtClean="0"/>
              <a:t>おはしも</a:t>
            </a:r>
            <a:r>
              <a:rPr lang="en-US" altLang="ja-JP" sz="1200" dirty="0" smtClean="0"/>
              <a:t>?</a:t>
            </a:r>
            <a:endParaRPr lang="en-US" altLang="ko-KR" sz="1200" dirty="0"/>
          </a:p>
        </p:txBody>
      </p:sp>
    </p:spTree>
    <p:extLst>
      <p:ext uri="{BB962C8B-B14F-4D97-AF65-F5344CB8AC3E}">
        <p14:creationId xmlns:p14="http://schemas.microsoft.com/office/powerpoint/2010/main" val="124990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2396787"/>
            <a:ext cx="7704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지진이 일어나면 무조건 밖으로 대피한다</a:t>
            </a:r>
            <a:r>
              <a:rPr lang="en-US" altLang="ko-KR" dirty="0" smtClean="0"/>
              <a:t>.</a:t>
            </a:r>
            <a:r>
              <a:rPr lang="ja-JP" altLang="en-US" dirty="0" smtClean="0"/>
              <a:t> </a:t>
            </a:r>
            <a:r>
              <a:rPr lang="en-US" altLang="ja-JP" dirty="0"/>
              <a:t>(      )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 err="1" smtClean="0"/>
              <a:t>쓰나미는</a:t>
            </a:r>
            <a:r>
              <a:rPr lang="ko-KR" altLang="en-US" dirty="0" smtClean="0"/>
              <a:t> </a:t>
            </a:r>
            <a:r>
              <a:rPr lang="en-US" altLang="ko-KR" dirty="0" smtClean="0"/>
              <a:t>‘</a:t>
            </a:r>
            <a:r>
              <a:rPr lang="ko-KR" altLang="en-US" dirty="0" smtClean="0"/>
              <a:t>지진 해일</a:t>
            </a:r>
            <a:r>
              <a:rPr lang="en-US" altLang="ko-KR" dirty="0" smtClean="0"/>
              <a:t>’</a:t>
            </a:r>
            <a:r>
              <a:rPr lang="ko-KR" altLang="en-US" dirty="0" smtClean="0"/>
              <a:t>을 뜻하는 일본어이다</a:t>
            </a:r>
            <a:r>
              <a:rPr lang="en-US" altLang="ko-KR" dirty="0" smtClean="0"/>
              <a:t>.</a:t>
            </a:r>
            <a:r>
              <a:rPr lang="ja-JP" altLang="en-US" dirty="0" smtClean="0"/>
              <a:t> </a:t>
            </a:r>
            <a:r>
              <a:rPr lang="en-US" altLang="ja-JP" dirty="0"/>
              <a:t>(      )</a:t>
            </a:r>
            <a:endParaRPr lang="ko-KR" alt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15616" y="4539515"/>
            <a:ext cx="7416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학교에서 대피 훈련할 때 지켜야 하는 </a:t>
            </a:r>
            <a:r>
              <a:rPr lang="ja-JP" altLang="en-US" dirty="0" smtClean="0"/>
              <a:t>「おはしも」</a:t>
            </a:r>
            <a:r>
              <a:rPr lang="ko-KR" altLang="en-US" dirty="0" smtClean="0"/>
              <a:t>를 일본어로 풀어서 써 봅시다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grpSp>
        <p:nvGrpSpPr>
          <p:cNvPr id="7" name="그룹 6"/>
          <p:cNvGrpSpPr/>
          <p:nvPr/>
        </p:nvGrpSpPr>
        <p:grpSpPr>
          <a:xfrm>
            <a:off x="374952" y="2025412"/>
            <a:ext cx="8445520" cy="1835636"/>
            <a:chOff x="374952" y="2025412"/>
            <a:chExt cx="8445520" cy="1835636"/>
          </a:xfrm>
        </p:grpSpPr>
        <p:sp>
          <p:nvSpPr>
            <p:cNvPr id="6" name="모서리가 둥근 직사각형 5"/>
            <p:cNvSpPr/>
            <p:nvPr/>
          </p:nvSpPr>
          <p:spPr>
            <a:xfrm>
              <a:off x="611560" y="2132856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" name="그림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2025412"/>
              <a:ext cx="740664" cy="502920"/>
            </a:xfrm>
            <a:prstGeom prst="rect">
              <a:avLst/>
            </a:prstGeom>
          </p:spPr>
        </p:pic>
      </p:grpSp>
      <p:grpSp>
        <p:nvGrpSpPr>
          <p:cNvPr id="9" name="그룹 8"/>
          <p:cNvGrpSpPr/>
          <p:nvPr/>
        </p:nvGrpSpPr>
        <p:grpSpPr>
          <a:xfrm>
            <a:off x="374952" y="4230405"/>
            <a:ext cx="8445520" cy="1862891"/>
            <a:chOff x="374952" y="4230405"/>
            <a:chExt cx="8445520" cy="1862891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611560" y="4365104"/>
              <a:ext cx="8208912" cy="1728192"/>
            </a:xfrm>
            <a:prstGeom prst="roundRect">
              <a:avLst/>
            </a:prstGeom>
            <a:noFill/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" name="그림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52" y="4230405"/>
              <a:ext cx="740664" cy="493776"/>
            </a:xfrm>
            <a:prstGeom prst="rect">
              <a:avLst/>
            </a:prstGeom>
          </p:spPr>
        </p:pic>
      </p:grpSp>
      <p:sp>
        <p:nvSpPr>
          <p:cNvPr id="11" name="직사각형 10"/>
          <p:cNvSpPr/>
          <p:nvPr/>
        </p:nvSpPr>
        <p:spPr>
          <a:xfrm>
            <a:off x="5702394" y="2405413"/>
            <a:ext cx="324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1188168" y="5200263"/>
            <a:ext cx="4703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おさない、はしらない、しゃべらない、もどらない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796136" y="3241031"/>
            <a:ext cx="3626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 smtClean="0">
                <a:solidFill>
                  <a:srgbClr val="FF0000"/>
                </a:solidFill>
              </a:rPr>
              <a:t>O</a:t>
            </a:r>
            <a:endParaRPr lang="en-US" altLang="ko-K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68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876C80BE-298A-4D14-B83B-A42F96BCBC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599" y="3031456"/>
            <a:ext cx="824212" cy="8068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91880" y="349908"/>
            <a:ext cx="496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/>
              <a:t>방재 체험관</a:t>
            </a:r>
            <a:r>
              <a:rPr lang="en-US" altLang="ko-KR" sz="2000" b="1" dirty="0" smtClean="0"/>
              <a:t>(</a:t>
            </a:r>
            <a:r>
              <a:rPr lang="ja-JP" altLang="en-US" sz="2000" b="1" dirty="0" smtClean="0"/>
              <a:t>防災たいけんかん</a:t>
            </a:r>
            <a:r>
              <a:rPr lang="en-US" altLang="ko-KR" sz="2000" b="1" dirty="0" smtClean="0"/>
              <a:t>)</a:t>
            </a:r>
            <a:endParaRPr lang="ko-KR" altLang="en-US" sz="2000" b="1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760143"/>
            <a:ext cx="868870" cy="864096"/>
          </a:xfrm>
          <a:prstGeom prst="rect">
            <a:avLst/>
          </a:prstGeom>
        </p:spPr>
      </p:pic>
      <p:sp>
        <p:nvSpPr>
          <p:cNvPr id="6" name="사각형 설명선 5"/>
          <p:cNvSpPr/>
          <p:nvPr/>
        </p:nvSpPr>
        <p:spPr>
          <a:xfrm>
            <a:off x="2267744" y="3220536"/>
            <a:ext cx="3600400" cy="412879"/>
          </a:xfrm>
          <a:prstGeom prst="wedgeRectCallout">
            <a:avLst>
              <a:gd name="adj1" fmla="val -54148"/>
              <a:gd name="adj2" fmla="val 352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</a:rPr>
              <a:t>방재 체험관</a:t>
            </a:r>
            <a:r>
              <a:rPr lang="en-US" altLang="ko-KR" dirty="0" smtClean="0">
                <a:solidFill>
                  <a:schemeClr val="tx1"/>
                </a:solidFill>
              </a:rPr>
              <a:t>? </a:t>
            </a:r>
            <a:r>
              <a:rPr lang="ko-KR" altLang="en-US" dirty="0" smtClean="0">
                <a:solidFill>
                  <a:schemeClr val="tx1"/>
                </a:solidFill>
              </a:rPr>
              <a:t>어떤 체험을 했어</a:t>
            </a:r>
            <a:r>
              <a:rPr lang="en-US" altLang="ko-KR" dirty="0" smtClean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사각형 설명선 7"/>
          <p:cNvSpPr/>
          <p:nvPr/>
        </p:nvSpPr>
        <p:spPr>
          <a:xfrm>
            <a:off x="2195736" y="1819479"/>
            <a:ext cx="4680520" cy="1249481"/>
          </a:xfrm>
          <a:prstGeom prst="wedgeRectCallout">
            <a:avLst>
              <a:gd name="adj1" fmla="val 54610"/>
              <a:gd name="adj2" fmla="val 6185"/>
            </a:avLst>
          </a:prstGeom>
          <a:solidFill>
            <a:srgbClr val="FCF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dirty="0" smtClean="0">
                <a:solidFill>
                  <a:schemeClr val="tx1"/>
                </a:solidFill>
              </a:rPr>
              <a:t>어제 방재 </a:t>
            </a:r>
            <a:r>
              <a:rPr lang="ko-KR" altLang="en-US" dirty="0" err="1" smtClean="0">
                <a:solidFill>
                  <a:schemeClr val="tx1"/>
                </a:solidFill>
              </a:rPr>
              <a:t>체험관에</a:t>
            </a:r>
            <a:r>
              <a:rPr lang="ko-KR" altLang="en-US" dirty="0" smtClean="0">
                <a:solidFill>
                  <a:schemeClr val="tx1"/>
                </a:solidFill>
              </a:rPr>
              <a:t> 갔다 왔어</a:t>
            </a:r>
            <a:r>
              <a:rPr lang="en-US" altLang="ko-KR" dirty="0" smtClean="0">
                <a:solidFill>
                  <a:schemeClr val="tx1"/>
                </a:solidFill>
              </a:rPr>
              <a:t>. </a:t>
            </a:r>
            <a:r>
              <a:rPr lang="ko-KR" altLang="en-US" dirty="0" smtClean="0">
                <a:solidFill>
                  <a:schemeClr val="tx1"/>
                </a:solidFill>
              </a:rPr>
              <a:t>지진이나 화재가 일어났을 때 어떻게 대응해야 할지 알게 되었어</a:t>
            </a:r>
            <a:r>
              <a:rPr lang="en-US" altLang="ko-KR" dirty="0" smtClean="0">
                <a:solidFill>
                  <a:schemeClr val="tx1"/>
                </a:solidFill>
              </a:rPr>
              <a:t>.</a:t>
            </a:r>
            <a:endParaRPr lang="en-US" altLang="ko-KR" dirty="0">
              <a:solidFill>
                <a:schemeClr val="tx1"/>
              </a:solidFill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xmlns="" id="{8E638FCF-2867-404E-A679-814D777AD2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675774"/>
            <a:ext cx="868870" cy="864096"/>
          </a:xfrm>
          <a:prstGeom prst="rect">
            <a:avLst/>
          </a:prstGeom>
        </p:spPr>
      </p:pic>
      <p:sp>
        <p:nvSpPr>
          <p:cNvPr id="14" name="사각형 설명선 7">
            <a:extLst>
              <a:ext uri="{FF2B5EF4-FFF2-40B4-BE49-F238E27FC236}">
                <a16:creationId xmlns:a16="http://schemas.microsoft.com/office/drawing/2014/main" xmlns="" id="{E0025080-08E9-4120-8F4E-AEBC9F07CC43}"/>
              </a:ext>
            </a:extLst>
          </p:cNvPr>
          <p:cNvSpPr/>
          <p:nvPr/>
        </p:nvSpPr>
        <p:spPr>
          <a:xfrm>
            <a:off x="2267744" y="3794444"/>
            <a:ext cx="4608512" cy="2984840"/>
          </a:xfrm>
          <a:prstGeom prst="wedgeRectCallout">
            <a:avLst>
              <a:gd name="adj1" fmla="val 54610"/>
              <a:gd name="adj2" fmla="val 6185"/>
            </a:avLst>
          </a:prstGeom>
          <a:solidFill>
            <a:srgbClr val="FCF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dirty="0">
                <a:solidFill>
                  <a:schemeClr val="tx1"/>
                </a:solidFill>
              </a:rPr>
              <a:t>먼저 실내에서 진도</a:t>
            </a: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 smtClean="0">
                <a:solidFill>
                  <a:schemeClr val="tx1"/>
                </a:solidFill>
              </a:rPr>
              <a:t>震度</a:t>
            </a:r>
            <a:r>
              <a:rPr lang="en-US" altLang="ko-KR" dirty="0" smtClean="0">
                <a:solidFill>
                  <a:schemeClr val="tx1"/>
                </a:solidFill>
              </a:rPr>
              <a:t>) </a:t>
            </a:r>
            <a:r>
              <a:rPr lang="en-US" altLang="ko-KR" dirty="0">
                <a:solidFill>
                  <a:schemeClr val="tx1"/>
                </a:solidFill>
              </a:rPr>
              <a:t>7</a:t>
            </a:r>
            <a:r>
              <a:rPr lang="ko-KR" altLang="en-US" dirty="0">
                <a:solidFill>
                  <a:schemeClr val="tx1"/>
                </a:solidFill>
              </a:rPr>
              <a:t>까지의 여러 </a:t>
            </a:r>
            <a:r>
              <a:rPr lang="ko-KR" altLang="en-US" dirty="0" smtClean="0">
                <a:solidFill>
                  <a:schemeClr val="tx1"/>
                </a:solidFill>
              </a:rPr>
              <a:t>종류의 </a:t>
            </a:r>
            <a:r>
              <a:rPr lang="ko-KR" altLang="en-US" dirty="0">
                <a:solidFill>
                  <a:schemeClr val="tx1"/>
                </a:solidFill>
              </a:rPr>
              <a:t>흔들림을 체험했어</a:t>
            </a:r>
            <a:r>
              <a:rPr lang="en-US" altLang="ko-KR" dirty="0" smtClean="0">
                <a:solidFill>
                  <a:schemeClr val="tx1"/>
                </a:solidFill>
              </a:rPr>
              <a:t>. </a:t>
            </a:r>
            <a:r>
              <a:rPr lang="ko-KR" altLang="en-US" dirty="0" smtClean="0">
                <a:solidFill>
                  <a:schemeClr val="tx1"/>
                </a:solidFill>
              </a:rPr>
              <a:t>그리고 </a:t>
            </a:r>
            <a:r>
              <a:rPr lang="ko-KR" altLang="en-US" dirty="0">
                <a:solidFill>
                  <a:schemeClr val="tx1"/>
                </a:solidFill>
              </a:rPr>
              <a:t>연기 속에서 입과 코를 막아 몸을 </a:t>
            </a:r>
            <a:r>
              <a:rPr lang="ko-KR" altLang="en-US" dirty="0" smtClean="0">
                <a:solidFill>
                  <a:schemeClr val="tx1"/>
                </a:solidFill>
              </a:rPr>
              <a:t>낮추고 </a:t>
            </a:r>
            <a:r>
              <a:rPr lang="ko-KR" altLang="en-US" dirty="0">
                <a:solidFill>
                  <a:schemeClr val="tx1"/>
                </a:solidFill>
              </a:rPr>
              <a:t>출구까지 대피하는 연습을 했어</a:t>
            </a:r>
            <a:r>
              <a:rPr lang="en-US" altLang="ko-KR" dirty="0">
                <a:solidFill>
                  <a:schemeClr val="tx1"/>
                </a:solidFill>
              </a:rPr>
              <a:t>. </a:t>
            </a:r>
            <a:r>
              <a:rPr lang="ko-KR" altLang="en-US" dirty="0">
                <a:solidFill>
                  <a:schemeClr val="tx1"/>
                </a:solidFill>
              </a:rPr>
              <a:t>또 </a:t>
            </a:r>
            <a:r>
              <a:rPr lang="ko-KR" altLang="en-US" dirty="0" smtClean="0">
                <a:solidFill>
                  <a:schemeClr val="tx1"/>
                </a:solidFill>
              </a:rPr>
              <a:t>소화기도 </a:t>
            </a:r>
            <a:r>
              <a:rPr lang="ko-KR" altLang="en-US" dirty="0">
                <a:solidFill>
                  <a:schemeClr val="tx1"/>
                </a:solidFill>
              </a:rPr>
              <a:t>써 봤고 소화전을 열어서 물도 뿌려 봤어</a:t>
            </a:r>
            <a:r>
              <a:rPr lang="en-US" altLang="ko-KR" dirty="0" smtClean="0">
                <a:solidFill>
                  <a:schemeClr val="tx1"/>
                </a:solidFill>
              </a:rPr>
              <a:t>. </a:t>
            </a:r>
            <a:r>
              <a:rPr lang="ko-KR" altLang="en-US" dirty="0" smtClean="0">
                <a:solidFill>
                  <a:schemeClr val="tx1"/>
                </a:solidFill>
              </a:rPr>
              <a:t>지진이 </a:t>
            </a:r>
            <a:r>
              <a:rPr lang="ko-KR" altLang="en-US" dirty="0">
                <a:solidFill>
                  <a:schemeClr val="tx1"/>
                </a:solidFill>
              </a:rPr>
              <a:t>일어났을 때의 행동 요령을 배울 </a:t>
            </a:r>
            <a:r>
              <a:rPr lang="ko-KR" altLang="en-US" dirty="0" smtClean="0">
                <a:solidFill>
                  <a:schemeClr val="tx1"/>
                </a:solidFill>
              </a:rPr>
              <a:t>수 있어서 </a:t>
            </a:r>
            <a:r>
              <a:rPr lang="ko-KR" altLang="en-US" dirty="0">
                <a:solidFill>
                  <a:schemeClr val="tx1"/>
                </a:solidFill>
              </a:rPr>
              <a:t>많은 도움이 됐어</a:t>
            </a:r>
            <a:r>
              <a:rPr lang="en-US" altLang="ko-KR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7688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268760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1. </a:t>
            </a:r>
            <a:r>
              <a:rPr lang="ko-KR" altLang="en-US" sz="1400" dirty="0" smtClean="0"/>
              <a:t>잘 듣고 내용과 관계없는 그림에 </a:t>
            </a:r>
            <a:r>
              <a:rPr lang="en-US" altLang="ko-KR" sz="1400" dirty="0" smtClean="0"/>
              <a:t>V</a:t>
            </a:r>
            <a:r>
              <a:rPr lang="ko-KR" altLang="en-US" sz="1400" dirty="0" smtClean="0"/>
              <a:t>를 해봅시다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pic>
        <p:nvPicPr>
          <p:cNvPr id="1026" name="Picture 2" descr="C:\Users\Administrator\Desktop\캡처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674"/>
          <a:stretch/>
        </p:blipFill>
        <p:spPr bwMode="auto">
          <a:xfrm>
            <a:off x="755576" y="1832524"/>
            <a:ext cx="3298839" cy="488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캡처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3"/>
          <a:stretch/>
        </p:blipFill>
        <p:spPr bwMode="auto">
          <a:xfrm>
            <a:off x="5508104" y="1832523"/>
            <a:ext cx="3278765" cy="488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340078" y="185030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➊</a:t>
            </a:r>
            <a:endParaRPr lang="ko-KR" altLang="en-US" dirty="0"/>
          </a:p>
        </p:txBody>
      </p:sp>
      <p:sp>
        <p:nvSpPr>
          <p:cNvPr id="7" name="직사각형 6"/>
          <p:cNvSpPr/>
          <p:nvPr/>
        </p:nvSpPr>
        <p:spPr>
          <a:xfrm>
            <a:off x="5130120" y="1850303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➋</a:t>
            </a:r>
            <a:endParaRPr lang="ko-KR" altLang="en-US" dirty="0"/>
          </a:p>
        </p:txBody>
      </p:sp>
      <p:sp>
        <p:nvSpPr>
          <p:cNvPr id="8" name="직사각형 7"/>
          <p:cNvSpPr/>
          <p:nvPr/>
        </p:nvSpPr>
        <p:spPr>
          <a:xfrm>
            <a:off x="340078" y="450912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➌</a:t>
            </a:r>
            <a:endParaRPr lang="ko-KR" altLang="en-US" dirty="0"/>
          </a:p>
        </p:txBody>
      </p:sp>
      <p:sp>
        <p:nvSpPr>
          <p:cNvPr id="9" name="직사각형 8"/>
          <p:cNvSpPr/>
          <p:nvPr/>
        </p:nvSpPr>
        <p:spPr>
          <a:xfrm>
            <a:off x="5130120" y="4509120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➍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262327" y="5949280"/>
            <a:ext cx="792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smtClean="0">
                <a:solidFill>
                  <a:srgbClr val="FF0000"/>
                </a:solidFill>
              </a:rPr>
              <a:t>V</a:t>
            </a:r>
            <a:endParaRPr lang="ko-KR" altLang="en-US" sz="3200" dirty="0">
              <a:solidFill>
                <a:srgbClr val="FF0000"/>
              </a:solidFill>
            </a:endParaRPr>
          </a:p>
        </p:txBody>
      </p:sp>
      <p:pic>
        <p:nvPicPr>
          <p:cNvPr id="3" name="123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81761" y="1242699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7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268760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2. </a:t>
            </a:r>
            <a:r>
              <a:rPr lang="ko-KR" altLang="en-US" sz="1400" dirty="0" smtClean="0"/>
              <a:t>빈칸에 </a:t>
            </a:r>
            <a:r>
              <a:rPr lang="ko-KR" altLang="en-US" sz="1400" dirty="0"/>
              <a:t>들어갈 </a:t>
            </a:r>
            <a:r>
              <a:rPr lang="ko-KR" altLang="en-US" sz="1400" dirty="0" smtClean="0"/>
              <a:t>말로 </a:t>
            </a:r>
            <a:r>
              <a:rPr lang="ko-KR" altLang="en-US" sz="1400" dirty="0"/>
              <a:t>알맞은 것을 골라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827584" y="4490536"/>
            <a:ext cx="7992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➊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 smtClean="0">
                <a:latin typeface="ＭＳ Ｐゴシック"/>
              </a:rPr>
              <a:t>忘れた</a:t>
            </a:r>
            <a:r>
              <a:rPr lang="en-US" altLang="ko-KR" dirty="0">
                <a:latin typeface="ＭＳ Ｐゴシック"/>
              </a:rPr>
              <a:t>	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➋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>
                <a:latin typeface="ＭＳ Ｐゴシック"/>
              </a:rPr>
              <a:t>忘</a:t>
            </a:r>
            <a:r>
              <a:rPr lang="ja-JP" altLang="en-US" dirty="0" smtClean="0">
                <a:latin typeface="ＭＳ Ｐゴシック"/>
              </a:rPr>
              <a:t>れる</a:t>
            </a:r>
            <a:r>
              <a:rPr lang="en-US" altLang="ja-JP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➌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>
                <a:latin typeface="ＭＳ Ｐゴシック"/>
              </a:rPr>
              <a:t>忘</a:t>
            </a:r>
            <a:r>
              <a:rPr lang="ja-JP" altLang="en-US" dirty="0" smtClean="0">
                <a:latin typeface="ＭＳ Ｐゴシック"/>
              </a:rPr>
              <a:t>れない</a:t>
            </a:r>
            <a:r>
              <a:rPr lang="en-US" altLang="ja-JP" dirty="0">
                <a:latin typeface="ＭＳ Ｐゴシック"/>
              </a:rPr>
              <a:t>		</a:t>
            </a:r>
            <a:endParaRPr lang="en-US" altLang="ja-JP" dirty="0" smtClean="0">
              <a:latin typeface="ＭＳ Ｐゴシック"/>
            </a:endParaRPr>
          </a:p>
          <a:p>
            <a:endParaRPr lang="en-US" altLang="ko-KR" dirty="0">
              <a:solidFill>
                <a:schemeClr val="bg2">
                  <a:lumMod val="50000"/>
                </a:schemeClr>
              </a:solidFill>
              <a:latin typeface="ＭＳ Ｐゴシック"/>
            </a:endParaRPr>
          </a:p>
          <a:p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➍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>
                <a:latin typeface="ＭＳ Ｐゴシック"/>
              </a:rPr>
              <a:t>忘れ</a:t>
            </a:r>
            <a:r>
              <a:rPr lang="ja-JP" altLang="en-US" dirty="0" smtClean="0">
                <a:latin typeface="ＭＳ Ｐゴシック"/>
              </a:rPr>
              <a:t>た　あとで</a:t>
            </a:r>
            <a:r>
              <a:rPr lang="en-US" altLang="ja-JP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	</a:t>
            </a:r>
            <a:r>
              <a:rPr lang="en-US" altLang="ja-JP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	</a:t>
            </a:r>
            <a:r>
              <a:rPr lang="ko-KR" altLang="en-US" dirty="0" smtClean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➎</a:t>
            </a:r>
            <a:r>
              <a:rPr lang="ja-JP" altLang="en-US" dirty="0">
                <a:solidFill>
                  <a:schemeClr val="bg2">
                    <a:lumMod val="50000"/>
                  </a:schemeClr>
                </a:solidFill>
                <a:latin typeface="ＭＳ Ｐゴシック"/>
              </a:rPr>
              <a:t>　</a:t>
            </a:r>
            <a:r>
              <a:rPr lang="ja-JP" altLang="en-US" dirty="0">
                <a:latin typeface="ＭＳ Ｐゴシック"/>
              </a:rPr>
              <a:t>忘</a:t>
            </a:r>
            <a:r>
              <a:rPr lang="ja-JP" altLang="en-US" dirty="0" smtClean="0">
                <a:latin typeface="ＭＳ Ｐゴシック"/>
              </a:rPr>
              <a:t>れる　まえに</a:t>
            </a:r>
            <a:endParaRPr lang="ko-KR" altLang="en-US" dirty="0"/>
          </a:p>
        </p:txBody>
      </p:sp>
      <p:sp>
        <p:nvSpPr>
          <p:cNvPr id="5" name="타원 4"/>
          <p:cNvSpPr/>
          <p:nvPr/>
        </p:nvSpPr>
        <p:spPr>
          <a:xfrm>
            <a:off x="5418844" y="4497855"/>
            <a:ext cx="369332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모서리가 둥근 직사각형 1"/>
          <p:cNvSpPr/>
          <p:nvPr/>
        </p:nvSpPr>
        <p:spPr>
          <a:xfrm>
            <a:off x="683568" y="1988840"/>
            <a:ext cx="7632848" cy="1944216"/>
          </a:xfrm>
          <a:prstGeom prst="roundRect">
            <a:avLst/>
          </a:prstGeom>
          <a:noFill/>
          <a:ln w="127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200000"/>
              </a:lnSpc>
            </a:pPr>
            <a:r>
              <a:rPr lang="en-US" altLang="ko-KR" dirty="0">
                <a:solidFill>
                  <a:srgbClr val="8064A2"/>
                </a:solidFill>
              </a:rPr>
              <a:t>A</a:t>
            </a:r>
            <a:r>
              <a:rPr lang="en-US" altLang="ko-KR" dirty="0">
                <a:solidFill>
                  <a:prstClr val="black"/>
                </a:solidFill>
              </a:rPr>
              <a:t>	</a:t>
            </a:r>
            <a:r>
              <a:rPr lang="ja-JP" altLang="en-US" dirty="0" smtClean="0">
                <a:solidFill>
                  <a:prstClr val="black"/>
                </a:solidFill>
              </a:rPr>
              <a:t>天気よほうに　よると　きょう　雨だって。</a:t>
            </a:r>
            <a:endParaRPr lang="en-US" altLang="ja-JP" dirty="0">
              <a:solidFill>
                <a:prstClr val="black"/>
              </a:solidFill>
            </a:endParaRPr>
          </a:p>
          <a:p>
            <a:pPr lvl="0">
              <a:lnSpc>
                <a:spcPct val="200000"/>
              </a:lnSpc>
            </a:pPr>
            <a:r>
              <a:rPr lang="en-US" altLang="ko-KR" dirty="0">
                <a:solidFill>
                  <a:srgbClr val="1F497D"/>
                </a:solidFill>
              </a:rPr>
              <a:t>B</a:t>
            </a:r>
            <a:r>
              <a:rPr lang="en-US" altLang="ko-KR" dirty="0">
                <a:solidFill>
                  <a:prstClr val="black"/>
                </a:solidFill>
              </a:rPr>
              <a:t>	</a:t>
            </a:r>
            <a:r>
              <a:rPr lang="ja-JP" altLang="en-US" dirty="0" smtClean="0">
                <a:solidFill>
                  <a:prstClr val="black"/>
                </a:solidFill>
              </a:rPr>
              <a:t>かさを </a:t>
            </a:r>
            <a:r>
              <a:rPr lang="ja-JP" altLang="en-US" u="sng" dirty="0">
                <a:solidFill>
                  <a:prstClr val="black"/>
                </a:solidFill>
              </a:rPr>
              <a:t>　　　　　　　　</a:t>
            </a:r>
            <a:r>
              <a:rPr lang="ja-JP" altLang="en-US" dirty="0" smtClean="0">
                <a:solidFill>
                  <a:prstClr val="black"/>
                </a:solidFill>
              </a:rPr>
              <a:t>ように　ちゅういして　ください。</a:t>
            </a:r>
            <a:endParaRPr lang="en-US" altLang="ja-JP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6436" y="2460533"/>
            <a:ext cx="7834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てん　き</a:t>
            </a:r>
            <a:endParaRPr lang="ko-KR" altLang="en-US" sz="700" dirty="0"/>
          </a:p>
        </p:txBody>
      </p:sp>
      <p:sp>
        <p:nvSpPr>
          <p:cNvPr id="12" name="TextBox 11"/>
          <p:cNvSpPr txBox="1"/>
          <p:nvPr/>
        </p:nvSpPr>
        <p:spPr>
          <a:xfrm>
            <a:off x="3995936" y="4388684"/>
            <a:ext cx="4015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わす</a:t>
            </a:r>
            <a:endParaRPr lang="ko-KR" altLang="en-US" sz="7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09A2BE2-DF44-4720-8CEB-DEDDEEA4F554}"/>
              </a:ext>
            </a:extLst>
          </p:cNvPr>
          <p:cNvSpPr txBox="1"/>
          <p:nvPr/>
        </p:nvSpPr>
        <p:spPr>
          <a:xfrm>
            <a:off x="1250488" y="4388684"/>
            <a:ext cx="4015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わす</a:t>
            </a:r>
            <a:endParaRPr lang="ko-KR" altLang="en-US" sz="7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0565D3F-2358-4653-9325-527C4B1C3E2A}"/>
              </a:ext>
            </a:extLst>
          </p:cNvPr>
          <p:cNvSpPr txBox="1"/>
          <p:nvPr/>
        </p:nvSpPr>
        <p:spPr>
          <a:xfrm>
            <a:off x="3995936" y="4934481"/>
            <a:ext cx="4015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わす</a:t>
            </a:r>
            <a:endParaRPr lang="ko-KR" altLang="en-US" sz="7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34D9FDA-BC89-49AF-875C-C4FC272D6F92}"/>
              </a:ext>
            </a:extLst>
          </p:cNvPr>
          <p:cNvSpPr txBox="1"/>
          <p:nvPr/>
        </p:nvSpPr>
        <p:spPr>
          <a:xfrm>
            <a:off x="1250488" y="4939993"/>
            <a:ext cx="40152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わす</a:t>
            </a:r>
            <a:endParaRPr lang="ko-KR" altLang="en-US" sz="7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F29ED58-B7E5-4002-AA2B-89FA4D86740C}"/>
              </a:ext>
            </a:extLst>
          </p:cNvPr>
          <p:cNvSpPr txBox="1"/>
          <p:nvPr/>
        </p:nvSpPr>
        <p:spPr>
          <a:xfrm>
            <a:off x="5826532" y="4388684"/>
            <a:ext cx="5497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わす</a:t>
            </a:r>
            <a:endParaRPr lang="ko-KR" altLang="en-US" sz="700" dirty="0"/>
          </a:p>
        </p:txBody>
      </p:sp>
      <p:sp>
        <p:nvSpPr>
          <p:cNvPr id="13" name="TextBox 12"/>
          <p:cNvSpPr txBox="1"/>
          <p:nvPr/>
        </p:nvSpPr>
        <p:spPr>
          <a:xfrm>
            <a:off x="4546122" y="2460532"/>
            <a:ext cx="78346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あめ</a:t>
            </a:r>
            <a:endParaRPr lang="en-US" altLang="ja-JP" sz="700" dirty="0" smtClean="0"/>
          </a:p>
        </p:txBody>
      </p:sp>
    </p:spTree>
    <p:extLst>
      <p:ext uri="{BB962C8B-B14F-4D97-AF65-F5344CB8AC3E}">
        <p14:creationId xmlns:p14="http://schemas.microsoft.com/office/powerpoint/2010/main" val="359022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268760"/>
            <a:ext cx="85689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3. </a:t>
            </a:r>
            <a:r>
              <a:rPr lang="ko-KR" altLang="en-US" sz="1400" dirty="0" smtClean="0"/>
              <a:t>문장 카드를 자연스러운 문장이 되도록 바르게 배열해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xmlns="" id="{253D9808-C3E8-4FD9-B1E7-63B7E881F120}"/>
              </a:ext>
            </a:extLst>
          </p:cNvPr>
          <p:cNvSpPr/>
          <p:nvPr/>
        </p:nvSpPr>
        <p:spPr>
          <a:xfrm>
            <a:off x="1274399" y="4653136"/>
            <a:ext cx="71283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/>
              <a:t>じしん　</a:t>
            </a:r>
            <a:r>
              <a:rPr lang="ja-JP" altLang="en-US" u="sng" dirty="0" smtClean="0"/>
              <a:t>　　　　　　</a:t>
            </a:r>
            <a:r>
              <a:rPr lang="ja-JP" altLang="en-US" dirty="0" smtClean="0"/>
              <a:t>　</a:t>
            </a:r>
            <a:r>
              <a:rPr lang="ja-JP" altLang="en-US" u="sng" dirty="0" smtClean="0"/>
              <a:t>　　　　　　</a:t>
            </a:r>
            <a:r>
              <a:rPr lang="ja-JP" altLang="en-US" dirty="0" smtClean="0"/>
              <a:t>　</a:t>
            </a:r>
            <a:r>
              <a:rPr lang="ja-JP" altLang="en-US" u="sng" dirty="0" smtClean="0"/>
              <a:t>　　　　　　</a:t>
            </a:r>
            <a:r>
              <a:rPr lang="ja-JP" altLang="en-US" dirty="0" smtClean="0"/>
              <a:t>　</a:t>
            </a:r>
            <a:r>
              <a:rPr lang="ja-JP" altLang="en-US" u="sng" dirty="0" smtClean="0"/>
              <a:t>　　　　　　</a:t>
            </a:r>
            <a:r>
              <a:rPr lang="ja-JP" altLang="en-US" dirty="0" smtClean="0"/>
              <a:t>　</a:t>
            </a:r>
            <a:r>
              <a:rPr lang="ja-JP" altLang="en-US" u="sng" dirty="0" smtClean="0"/>
              <a:t>　　　　　　</a:t>
            </a:r>
            <a:r>
              <a:rPr lang="ja-JP" altLang="en-US" dirty="0" smtClean="0"/>
              <a:t>　いいの？</a:t>
            </a:r>
            <a:endParaRPr lang="ko-KR" altLang="en-US" dirty="0"/>
          </a:p>
        </p:txBody>
      </p:sp>
      <p:sp>
        <p:nvSpPr>
          <p:cNvPr id="3" name="타원 2"/>
          <p:cNvSpPr/>
          <p:nvPr/>
        </p:nvSpPr>
        <p:spPr>
          <a:xfrm>
            <a:off x="611560" y="2691968"/>
            <a:ext cx="1296948" cy="86409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の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0" name="타원 9"/>
          <p:cNvSpPr/>
          <p:nvPr/>
        </p:nvSpPr>
        <p:spPr>
          <a:xfrm>
            <a:off x="2281308" y="2691968"/>
            <a:ext cx="1296948" cy="86409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は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3951056" y="2691968"/>
            <a:ext cx="1296948" cy="8640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どう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5620804" y="2691968"/>
            <a:ext cx="1296948" cy="864096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とき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7290551" y="2691968"/>
            <a:ext cx="1296948" cy="86409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したら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988872" y="4780200"/>
            <a:ext cx="216426" cy="144016"/>
          </a:xfrm>
          <a:prstGeom prst="rightArrow">
            <a:avLst/>
          </a:prstGeom>
          <a:solidFill>
            <a:srgbClr val="35B1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339752" y="458302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の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19872" y="458302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とき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9992" y="458302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は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11104" y="458302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どう</a:t>
            </a:r>
            <a:endParaRPr lang="ko-KR" altLang="en-US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9582" y="458302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solidFill>
                  <a:srgbClr val="FF0000"/>
                </a:solidFill>
              </a:rPr>
              <a:t>したら</a:t>
            </a:r>
            <a:endParaRPr lang="ko-KR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0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2. </a:t>
            </a:r>
            <a:r>
              <a:rPr lang="ko-KR" altLang="en-US" sz="1400" dirty="0"/>
              <a:t>잘 듣고 무엇을 뜻하는지 생각해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61DC1170-147F-42C6-BD96-3F41267FD0F2}"/>
              </a:ext>
            </a:extLst>
          </p:cNvPr>
          <p:cNvSpPr txBox="1"/>
          <p:nvPr/>
        </p:nvSpPr>
        <p:spPr>
          <a:xfrm>
            <a:off x="251520" y="134643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0A3C31A-9866-4C7C-B696-3E7B12D7553D}"/>
              </a:ext>
            </a:extLst>
          </p:cNvPr>
          <p:cNvSpPr txBox="1"/>
          <p:nvPr/>
        </p:nvSpPr>
        <p:spPr>
          <a:xfrm>
            <a:off x="251520" y="32129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BF4BAC8-BAB2-4AB5-B5F2-2A0F48C489CE}"/>
              </a:ext>
            </a:extLst>
          </p:cNvPr>
          <p:cNvSpPr txBox="1"/>
          <p:nvPr/>
        </p:nvSpPr>
        <p:spPr>
          <a:xfrm>
            <a:off x="251520" y="50131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pic>
        <p:nvPicPr>
          <p:cNvPr id="2050" name="Picture 2" descr="C:\Users\Administrator\Desktop\캡처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56" y="1268760"/>
            <a:ext cx="221207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31840" y="1876497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/>
              <a:t>まど</a:t>
            </a:r>
            <a:r>
              <a:rPr lang="ja-JP" altLang="en-US" dirty="0" smtClean="0"/>
              <a:t>を　開けて　もらえませんか。</a:t>
            </a:r>
            <a:endParaRPr lang="ko-KR" alt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239852" y="3784394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ぺんを　かして　もらえませんか。</a:t>
            </a:r>
            <a:endParaRPr lang="ko-KR" alt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131840" y="5661248"/>
            <a:ext cx="5544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/>
              <a:t>使い方を　教えて　もらえませんか。</a:t>
            </a:r>
            <a:endParaRPr lang="ko-KR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1432" y="1776469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あ</a:t>
            </a:r>
            <a:endParaRPr lang="ko-KR" altLang="en-US" sz="700" dirty="0"/>
          </a:p>
        </p:txBody>
      </p:sp>
      <p:sp>
        <p:nvSpPr>
          <p:cNvPr id="46" name="TextBox 45"/>
          <p:cNvSpPr txBox="1"/>
          <p:nvPr/>
        </p:nvSpPr>
        <p:spPr>
          <a:xfrm>
            <a:off x="3170844" y="5552594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つか</a:t>
            </a:r>
            <a:endParaRPr lang="ko-KR" altLang="en-US" sz="700" dirty="0"/>
          </a:p>
        </p:txBody>
      </p:sp>
      <p:sp>
        <p:nvSpPr>
          <p:cNvPr id="47" name="TextBox 46"/>
          <p:cNvSpPr txBox="1"/>
          <p:nvPr/>
        </p:nvSpPr>
        <p:spPr>
          <a:xfrm>
            <a:off x="3602892" y="5552593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かた</a:t>
            </a:r>
            <a:endParaRPr lang="ko-KR" altLang="en-US" sz="700" dirty="0"/>
          </a:p>
        </p:txBody>
      </p:sp>
      <p:sp>
        <p:nvSpPr>
          <p:cNvPr id="48" name="TextBox 47"/>
          <p:cNvSpPr txBox="1"/>
          <p:nvPr/>
        </p:nvSpPr>
        <p:spPr>
          <a:xfrm>
            <a:off x="4177456" y="5552592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おし</a:t>
            </a:r>
            <a:endParaRPr lang="ko-KR" altLang="en-US" sz="700" dirty="0"/>
          </a:p>
        </p:txBody>
      </p:sp>
      <p:pic>
        <p:nvPicPr>
          <p:cNvPr id="5" name="111-2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544" y="1738725"/>
            <a:ext cx="360000" cy="360000"/>
          </a:xfrm>
          <a:prstGeom prst="rect">
            <a:avLst/>
          </a:prstGeom>
        </p:spPr>
      </p:pic>
      <p:pic>
        <p:nvPicPr>
          <p:cNvPr id="6" name="111-2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544" y="3582308"/>
            <a:ext cx="360000" cy="360000"/>
          </a:xfrm>
          <a:prstGeom prst="rect">
            <a:avLst/>
          </a:prstGeom>
        </p:spPr>
      </p:pic>
      <p:pic>
        <p:nvPicPr>
          <p:cNvPr id="7" name="111-2-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544" y="5369087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9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27884" y="692695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3. </a:t>
            </a:r>
            <a:r>
              <a:rPr lang="ko-KR" altLang="en-US" sz="1400" dirty="0" smtClean="0"/>
              <a:t>재난 시에 필요한 물품입니다</a:t>
            </a:r>
            <a:r>
              <a:rPr lang="en-US" altLang="ko-KR" sz="1400" dirty="0" smtClean="0"/>
              <a:t>. </a:t>
            </a:r>
            <a:r>
              <a:rPr lang="ko-KR" altLang="en-US" sz="1400" dirty="0" smtClean="0"/>
              <a:t>잘 듣고 </a:t>
            </a:r>
            <a:r>
              <a:rPr lang="ko-KR" altLang="en-US" sz="1400" dirty="0" err="1" smtClean="0"/>
              <a:t>관계있는</a:t>
            </a:r>
            <a:r>
              <a:rPr lang="ko-KR" altLang="en-US" sz="1400" dirty="0" smtClean="0"/>
              <a:t> 것끼리 연결해 봅시다</a:t>
            </a:r>
            <a:r>
              <a:rPr lang="en-US" altLang="ko-KR" sz="1400" dirty="0" smtClean="0"/>
              <a:t>.</a:t>
            </a:r>
            <a:endParaRPr lang="ko-KR" alt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1DC1170-147F-42C6-BD96-3F41267FD0F2}"/>
              </a:ext>
            </a:extLst>
          </p:cNvPr>
          <p:cNvSpPr txBox="1"/>
          <p:nvPr/>
        </p:nvSpPr>
        <p:spPr>
          <a:xfrm>
            <a:off x="251520" y="1346438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A3C31A-9866-4C7C-B696-3E7B12D7553D}"/>
              </a:ext>
            </a:extLst>
          </p:cNvPr>
          <p:cNvSpPr txBox="1"/>
          <p:nvPr/>
        </p:nvSpPr>
        <p:spPr>
          <a:xfrm>
            <a:off x="251520" y="32129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F4BAC8-BAB2-4AB5-B5F2-2A0F48C489CE}"/>
              </a:ext>
            </a:extLst>
          </p:cNvPr>
          <p:cNvSpPr txBox="1"/>
          <p:nvPr/>
        </p:nvSpPr>
        <p:spPr>
          <a:xfrm>
            <a:off x="251520" y="50131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5"/>
                </a:solidFill>
                <a:latin typeface="ＭＳ Ｐゴシック"/>
              </a:rPr>
              <a:t>➌</a:t>
            </a:r>
            <a:endParaRPr lang="ko-KR" altLang="en-US" dirty="0">
              <a:solidFill>
                <a:schemeClr val="accent5"/>
              </a:solidFill>
            </a:endParaRPr>
          </a:p>
        </p:txBody>
      </p:sp>
      <p:sp>
        <p:nvSpPr>
          <p:cNvPr id="7" name="모서리가 둥근 직사각형 6"/>
          <p:cNvSpPr/>
          <p:nvPr/>
        </p:nvSpPr>
        <p:spPr>
          <a:xfrm>
            <a:off x="755576" y="1776469"/>
            <a:ext cx="2088232" cy="644419"/>
          </a:xfrm>
          <a:prstGeom prst="roundRect">
            <a:avLst/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ラジオ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761778" y="3646850"/>
            <a:ext cx="2088232" cy="644419"/>
          </a:xfrm>
          <a:prstGeom prst="roundRect">
            <a:avLst/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水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9" name="모서리가 둥근 직사각형 8"/>
          <p:cNvSpPr/>
          <p:nvPr/>
        </p:nvSpPr>
        <p:spPr>
          <a:xfrm>
            <a:off x="761778" y="5523704"/>
            <a:ext cx="2088232" cy="644419"/>
          </a:xfrm>
          <a:prstGeom prst="roundRect">
            <a:avLst/>
          </a:prstGeom>
          <a:noFill/>
          <a:ln w="12700">
            <a:solidFill>
              <a:schemeClr val="bg2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>
                <a:solidFill>
                  <a:schemeClr val="tx1"/>
                </a:solidFill>
              </a:rPr>
              <a:t>ライト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36924" y="3668245"/>
            <a:ext cx="43204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みず</a:t>
            </a:r>
            <a:endParaRPr lang="ko-KR" altLang="en-US" sz="700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8" r="3958"/>
          <a:stretch/>
        </p:blipFill>
        <p:spPr>
          <a:xfrm>
            <a:off x="6701338" y="1423678"/>
            <a:ext cx="1800000" cy="1350000"/>
          </a:xfrm>
          <a:prstGeom prst="rect">
            <a:avLst/>
          </a:prstGeom>
        </p:spPr>
      </p:pic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t="38395" r="46504" b="7672"/>
          <a:stretch/>
        </p:blipFill>
        <p:spPr>
          <a:xfrm>
            <a:off x="6696436" y="3294059"/>
            <a:ext cx="1800000" cy="135000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r="5521"/>
          <a:stretch/>
        </p:blipFill>
        <p:spPr>
          <a:xfrm>
            <a:off x="6701338" y="5170913"/>
            <a:ext cx="1800000" cy="1350000"/>
          </a:xfrm>
          <a:prstGeom prst="rect">
            <a:avLst/>
          </a:prstGeom>
        </p:spPr>
      </p:pic>
      <p:grpSp>
        <p:nvGrpSpPr>
          <p:cNvPr id="17" name="그룹 16"/>
          <p:cNvGrpSpPr/>
          <p:nvPr/>
        </p:nvGrpSpPr>
        <p:grpSpPr>
          <a:xfrm>
            <a:off x="3059832" y="2045585"/>
            <a:ext cx="106186" cy="3853421"/>
            <a:chOff x="3059832" y="2045585"/>
            <a:chExt cx="106186" cy="3853421"/>
          </a:xfrm>
        </p:grpSpPr>
        <p:sp>
          <p:nvSpPr>
            <p:cNvPr id="14" name="타원 13"/>
            <p:cNvSpPr/>
            <p:nvPr/>
          </p:nvSpPr>
          <p:spPr>
            <a:xfrm>
              <a:off x="3059832" y="2045585"/>
              <a:ext cx="106186" cy="10618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타원 14"/>
            <p:cNvSpPr/>
            <p:nvPr/>
          </p:nvSpPr>
          <p:spPr>
            <a:xfrm>
              <a:off x="3059832" y="3915966"/>
              <a:ext cx="106186" cy="10618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타원 15"/>
            <p:cNvSpPr/>
            <p:nvPr/>
          </p:nvSpPr>
          <p:spPr>
            <a:xfrm>
              <a:off x="3059832" y="5792820"/>
              <a:ext cx="106186" cy="10618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6300192" y="2045585"/>
            <a:ext cx="106186" cy="3853421"/>
            <a:chOff x="3059832" y="2045585"/>
            <a:chExt cx="106186" cy="3853421"/>
          </a:xfrm>
        </p:grpSpPr>
        <p:sp>
          <p:nvSpPr>
            <p:cNvPr id="19" name="타원 18"/>
            <p:cNvSpPr/>
            <p:nvPr/>
          </p:nvSpPr>
          <p:spPr>
            <a:xfrm>
              <a:off x="3059832" y="2045585"/>
              <a:ext cx="106186" cy="10618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타원 19"/>
            <p:cNvSpPr/>
            <p:nvPr/>
          </p:nvSpPr>
          <p:spPr>
            <a:xfrm>
              <a:off x="3059832" y="3915966"/>
              <a:ext cx="106186" cy="10618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타원 20"/>
            <p:cNvSpPr/>
            <p:nvPr/>
          </p:nvSpPr>
          <p:spPr>
            <a:xfrm>
              <a:off x="3059832" y="5792820"/>
              <a:ext cx="106186" cy="106186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cxnSp>
        <p:nvCxnSpPr>
          <p:cNvPr id="23" name="직선 연결선 22"/>
          <p:cNvCxnSpPr>
            <a:stCxn id="14" idx="1"/>
            <a:endCxn id="20" idx="5"/>
          </p:cNvCxnSpPr>
          <p:nvPr/>
        </p:nvCxnSpPr>
        <p:spPr>
          <a:xfrm>
            <a:off x="3075383" y="2061136"/>
            <a:ext cx="3315444" cy="194546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>
            <a:stCxn id="15" idx="2"/>
            <a:endCxn id="21" idx="5"/>
          </p:cNvCxnSpPr>
          <p:nvPr/>
        </p:nvCxnSpPr>
        <p:spPr>
          <a:xfrm>
            <a:off x="3059832" y="3969059"/>
            <a:ext cx="3330995" cy="1914396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>
            <a:stCxn id="16" idx="3"/>
            <a:endCxn id="19" idx="7"/>
          </p:cNvCxnSpPr>
          <p:nvPr/>
        </p:nvCxnSpPr>
        <p:spPr>
          <a:xfrm flipV="1">
            <a:off x="3075383" y="2061136"/>
            <a:ext cx="3315444" cy="382231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111-3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3430" y="1918678"/>
            <a:ext cx="360000" cy="360000"/>
          </a:xfrm>
          <a:prstGeom prst="rect">
            <a:avLst/>
          </a:prstGeom>
        </p:spPr>
      </p:pic>
      <p:pic>
        <p:nvPicPr>
          <p:cNvPr id="22" name="111-3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9632" y="3789059"/>
            <a:ext cx="360000" cy="360000"/>
          </a:xfrm>
          <a:prstGeom prst="rect">
            <a:avLst/>
          </a:prstGeom>
        </p:spPr>
      </p:pic>
      <p:pic>
        <p:nvPicPr>
          <p:cNvPr id="25" name="111-3-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93430" y="5665913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81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91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15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980728"/>
            <a:ext cx="21962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ja-JP" altLang="en-US" dirty="0"/>
              <a:t>～てもらえ</a:t>
            </a:r>
            <a:r>
              <a:rPr lang="ja-JP" altLang="en-US" dirty="0" smtClean="0"/>
              <a:t>る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使い方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ラジオ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水</a:t>
            </a:r>
            <a:endParaRPr lang="en-US" altLang="ja-JP" dirty="0" smtClean="0"/>
          </a:p>
          <a:p>
            <a:pPr marL="285750" indent="-285750">
              <a:buFont typeface="Arial" pitchFamily="34" charset="0"/>
              <a:buChar char="•"/>
            </a:pPr>
            <a:endParaRPr lang="en-US" altLang="ja-JP" dirty="0"/>
          </a:p>
          <a:p>
            <a:pPr marL="285750" indent="-285750">
              <a:buFont typeface="Arial" pitchFamily="34" charset="0"/>
              <a:buChar char="•"/>
            </a:pPr>
            <a:r>
              <a:rPr lang="ja-JP" altLang="en-US" dirty="0" smtClean="0"/>
              <a:t>ライト</a:t>
            </a:r>
            <a:endParaRPr lang="en-US" altLang="ja-JP" dirty="0"/>
          </a:p>
        </p:txBody>
      </p:sp>
      <p:sp>
        <p:nvSpPr>
          <p:cNvPr id="3" name="TextBox 2"/>
          <p:cNvSpPr txBox="1"/>
          <p:nvPr/>
        </p:nvSpPr>
        <p:spPr>
          <a:xfrm>
            <a:off x="2339752" y="980727"/>
            <a:ext cx="309634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/>
              <a:t>~</a:t>
            </a:r>
            <a:r>
              <a:rPr lang="ko-KR" altLang="en-US" dirty="0" smtClean="0"/>
              <a:t>해주다</a:t>
            </a:r>
            <a:r>
              <a:rPr lang="en-US" altLang="ko-KR" dirty="0" smtClean="0"/>
              <a:t>, ~</a:t>
            </a:r>
            <a:r>
              <a:rPr lang="ko-KR" altLang="en-US" dirty="0" smtClean="0"/>
              <a:t>해 받을 수 있다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사용 방법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라디오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smtClean="0"/>
              <a:t>물</a:t>
            </a:r>
            <a:endParaRPr lang="en-US" altLang="ko-KR" dirty="0" smtClean="0"/>
          </a:p>
          <a:p>
            <a:endParaRPr lang="en-US" altLang="ja-JP" dirty="0"/>
          </a:p>
          <a:p>
            <a:r>
              <a:rPr lang="ko-KR" altLang="en-US" dirty="0" err="1" smtClean="0"/>
              <a:t>라이트</a:t>
            </a:r>
            <a:endParaRPr lang="en-US" altLang="ja-JP" dirty="0"/>
          </a:p>
        </p:txBody>
      </p:sp>
      <p:sp>
        <p:nvSpPr>
          <p:cNvPr id="4" name="TextBox 3"/>
          <p:cNvSpPr txBox="1"/>
          <p:nvPr/>
        </p:nvSpPr>
        <p:spPr>
          <a:xfrm>
            <a:off x="700820" y="1412776"/>
            <a:ext cx="3960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/>
              <a:t>つか</a:t>
            </a:r>
            <a:endParaRPr lang="ko-KR" altLang="en-US" sz="700" dirty="0"/>
          </a:p>
        </p:txBody>
      </p:sp>
      <p:sp>
        <p:nvSpPr>
          <p:cNvPr id="5" name="TextBox 4"/>
          <p:cNvSpPr txBox="1"/>
          <p:nvPr/>
        </p:nvSpPr>
        <p:spPr>
          <a:xfrm>
            <a:off x="1151620" y="1412776"/>
            <a:ext cx="3960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かた</a:t>
            </a:r>
            <a:endParaRPr lang="ko-KR" altLang="en-US" sz="700" dirty="0"/>
          </a:p>
        </p:txBody>
      </p:sp>
      <p:sp>
        <p:nvSpPr>
          <p:cNvPr id="6" name="TextBox 5"/>
          <p:cNvSpPr txBox="1"/>
          <p:nvPr/>
        </p:nvSpPr>
        <p:spPr>
          <a:xfrm>
            <a:off x="692194" y="2492896"/>
            <a:ext cx="39604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/>
              <a:t>みず</a:t>
            </a:r>
            <a:endParaRPr lang="ko-KR" altLang="en-US" sz="700" dirty="0"/>
          </a:p>
        </p:txBody>
      </p:sp>
    </p:spTree>
    <p:extLst>
      <p:ext uri="{BB962C8B-B14F-4D97-AF65-F5344CB8AC3E}">
        <p14:creationId xmlns:p14="http://schemas.microsoft.com/office/powerpoint/2010/main" val="231238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1" y="1532110"/>
            <a:ext cx="819150" cy="419100"/>
          </a:xfrm>
          <a:prstGeom prst="rect">
            <a:avLst/>
          </a:prstGeom>
        </p:spPr>
      </p:pic>
      <p:pic>
        <p:nvPicPr>
          <p:cNvPr id="3074" name="Picture 2" descr="C:\Users\Administrator\Desktop\보기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846" y="1927118"/>
            <a:ext cx="1443652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/>
              <a:t>1. </a:t>
            </a:r>
            <a:r>
              <a:rPr lang="ko-KR" altLang="en-US" sz="1400" dirty="0"/>
              <a:t>잘 듣고 보기와 같이 바꾸어 말해 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16504" y="3254070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この　ほんを　かす</a:t>
            </a:r>
            <a:endParaRPr lang="ko-KR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95836" y="197890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/>
              <a:t>すみません。</a:t>
            </a:r>
            <a:r>
              <a:rPr lang="ja-JP" altLang="en-US" dirty="0" smtClean="0">
                <a:solidFill>
                  <a:schemeClr val="accent2"/>
                </a:solidFill>
              </a:rPr>
              <a:t>この　本を　かし</a:t>
            </a:r>
            <a:r>
              <a:rPr lang="ja-JP" altLang="en-US" dirty="0" smtClean="0"/>
              <a:t>て　もらえませんか。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/>
              <a:t>はい、いいですよ。</a:t>
            </a:r>
            <a:endParaRPr lang="en-US" altLang="ja-JP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3869E4-1D3E-47C5-B1E5-BB2F4F1631D5}"/>
              </a:ext>
            </a:extLst>
          </p:cNvPr>
          <p:cNvSpPr txBox="1"/>
          <p:nvPr/>
        </p:nvSpPr>
        <p:spPr>
          <a:xfrm>
            <a:off x="5850892" y="2053162"/>
            <a:ext cx="9446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2"/>
                </a:solidFill>
              </a:rPr>
              <a:t>ほん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pic>
        <p:nvPicPr>
          <p:cNvPr id="3" name="112-1-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9672" y="155880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45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dministrator\Desktop\캡처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72" y="4651806"/>
            <a:ext cx="1712078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Administrator\Desktop\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6" y="1906698"/>
            <a:ext cx="1653910" cy="1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➋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9672" y="1532110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  <a:ea typeface="맑은 고딕"/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6504" y="325144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時間</a:t>
            </a:r>
            <a:r>
              <a:rPr lang="ja-JP" altLang="en-US" dirty="0" smtClean="0"/>
              <a:t>を　おしえる</a:t>
            </a:r>
            <a:endParaRPr lang="ko-KR" alt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6504" y="6002254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写真を　とる</a:t>
            </a:r>
            <a:endParaRPr lang="ko-KR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95836" y="1978906"/>
            <a:ext cx="5868652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/>
              <a:t>すみません</a:t>
            </a:r>
            <a:r>
              <a:rPr lang="ja-JP" altLang="en-US" dirty="0" smtClean="0"/>
              <a:t>。</a:t>
            </a:r>
            <a:r>
              <a:rPr lang="ja-JP" altLang="en-US" dirty="0" smtClean="0">
                <a:solidFill>
                  <a:schemeClr val="accent2"/>
                </a:solidFill>
              </a:rPr>
              <a:t>時間を　おしえ</a:t>
            </a:r>
            <a:r>
              <a:rPr lang="ja-JP" altLang="en-US" dirty="0" smtClean="0"/>
              <a:t>て</a:t>
            </a:r>
            <a:r>
              <a:rPr lang="ja-JP" altLang="en-US" dirty="0"/>
              <a:t>　もらえませんか。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はい、いいですよ。</a:t>
            </a:r>
            <a:endParaRPr lang="en-US" altLang="ja-JP" dirty="0"/>
          </a:p>
        </p:txBody>
      </p:sp>
      <p:sp>
        <p:nvSpPr>
          <p:cNvPr id="16" name="TextBox 15"/>
          <p:cNvSpPr txBox="1"/>
          <p:nvPr/>
        </p:nvSpPr>
        <p:spPr>
          <a:xfrm>
            <a:off x="3095836" y="477216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/>
              <a:t>すみません</a:t>
            </a:r>
            <a:r>
              <a:rPr lang="ja-JP" altLang="en-US" dirty="0" smtClean="0"/>
              <a:t>。</a:t>
            </a:r>
            <a:r>
              <a:rPr lang="ja-JP" altLang="en-US" dirty="0" smtClean="0">
                <a:solidFill>
                  <a:schemeClr val="accent2"/>
                </a:solidFill>
              </a:rPr>
              <a:t>写真を　とっ</a:t>
            </a:r>
            <a:r>
              <a:rPr lang="ja-JP" altLang="en-US" dirty="0" smtClean="0"/>
              <a:t>て</a:t>
            </a:r>
            <a:r>
              <a:rPr lang="ja-JP" altLang="en-US" dirty="0"/>
              <a:t>　もらえませんか。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/>
              <a:t>はい、いいですよ。</a:t>
            </a:r>
            <a:endParaRPr lang="en-US" altLang="ja-JP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5354658" y="2040241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2"/>
                </a:solidFill>
              </a:rPr>
              <a:t>じ　かん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0EF0877-0E03-4305-A0D3-F4B10A5EB2DE}"/>
              </a:ext>
            </a:extLst>
          </p:cNvPr>
          <p:cNvSpPr txBox="1"/>
          <p:nvPr/>
        </p:nvSpPr>
        <p:spPr>
          <a:xfrm>
            <a:off x="5292080" y="4869160"/>
            <a:ext cx="67550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2"/>
                </a:solidFill>
              </a:rPr>
              <a:t>しゃ　しん</a:t>
            </a:r>
            <a:endParaRPr lang="ko-KR" altLang="en-US" sz="700" dirty="0">
              <a:solidFill>
                <a:schemeClr val="accent2"/>
              </a:solidFill>
            </a:endParaRPr>
          </a:p>
        </p:txBody>
      </p:sp>
      <p:pic>
        <p:nvPicPr>
          <p:cNvPr id="3" name="112-1-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0" y="1532110"/>
            <a:ext cx="360000" cy="360000"/>
          </a:xfrm>
          <a:prstGeom prst="rect">
            <a:avLst/>
          </a:prstGeom>
        </p:spPr>
      </p:pic>
      <p:pic>
        <p:nvPicPr>
          <p:cNvPr id="4" name="112-1-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1761" y="428247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5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71" y="1532110"/>
            <a:ext cx="819150" cy="41910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725868" y="4650890"/>
            <a:ext cx="1800000" cy="13500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" b="6086"/>
          <a:stretch/>
        </p:blipFill>
        <p:spPr>
          <a:xfrm>
            <a:off x="719671" y="1901441"/>
            <a:ext cx="1800000" cy="135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7884" y="692695"/>
            <a:ext cx="49685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/>
              <a:t>2. </a:t>
            </a:r>
            <a:r>
              <a:rPr lang="ko-KR" altLang="en-US" sz="1400" dirty="0"/>
              <a:t>잘 듣고 보기와 같이 </a:t>
            </a:r>
            <a:r>
              <a:rPr lang="ko-KR" altLang="en-US" sz="1400" dirty="0" smtClean="0"/>
              <a:t>따라 말해 </a:t>
            </a:r>
            <a:r>
              <a:rPr lang="ko-KR" altLang="en-US" sz="1400" dirty="0"/>
              <a:t>봅시다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3095836" y="1978906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かわいい　ハンカチ</a:t>
            </a:r>
            <a:r>
              <a:rPr lang="ja-JP" altLang="en-US" dirty="0" smtClean="0"/>
              <a:t>ですね。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あね</a:t>
            </a:r>
            <a:r>
              <a:rPr lang="ja-JP" altLang="en-US" dirty="0" smtClean="0"/>
              <a:t>に　もらったんです。</a:t>
            </a:r>
            <a:endParaRPr lang="en-US" altLang="ja-JP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53869E4-1D3E-47C5-B1E5-BB2F4F1631D5}"/>
              </a:ext>
            </a:extLst>
          </p:cNvPr>
          <p:cNvSpPr txBox="1"/>
          <p:nvPr/>
        </p:nvSpPr>
        <p:spPr>
          <a:xfrm>
            <a:off x="4050692" y="5399094"/>
            <a:ext cx="94467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700" dirty="0" smtClean="0">
                <a:solidFill>
                  <a:schemeClr val="accent5"/>
                </a:solidFill>
              </a:rPr>
              <a:t>はは</a:t>
            </a:r>
            <a:endParaRPr lang="ko-KR" altLang="en-US" sz="700" dirty="0">
              <a:solidFill>
                <a:schemeClr val="accent5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671" y="4282474"/>
            <a:ext cx="792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>
                <a:solidFill>
                  <a:schemeClr val="accent3">
                    <a:lumMod val="75000"/>
                  </a:schemeClr>
                </a:solidFill>
                <a:latin typeface="ＭＳ Ｐゴシック"/>
              </a:rPr>
              <a:t>➊</a:t>
            </a:r>
            <a:endParaRPr lang="ko-KR" alt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504" y="6002254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 smtClean="0"/>
              <a:t>かるい　エコバック</a:t>
            </a:r>
            <a:r>
              <a:rPr lang="ko-KR" altLang="en-US" dirty="0" smtClean="0"/>
              <a:t> </a:t>
            </a:r>
            <a:r>
              <a:rPr lang="en-US" altLang="ko-KR" dirty="0" smtClean="0"/>
              <a:t>/ </a:t>
            </a:r>
            <a:r>
              <a:rPr lang="ja-JP" altLang="en-US" dirty="0" smtClean="0"/>
              <a:t>母</a:t>
            </a:r>
            <a:endParaRPr lang="ko-KR" alt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16504" y="3251442"/>
            <a:ext cx="3006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dirty="0"/>
              <a:t>かわい</a:t>
            </a:r>
            <a:r>
              <a:rPr lang="ja-JP" altLang="en-US" dirty="0" smtClean="0"/>
              <a:t>い　ハンカチ</a:t>
            </a:r>
            <a:r>
              <a:rPr lang="ko-KR" altLang="en-US" dirty="0" smtClean="0"/>
              <a:t> </a:t>
            </a:r>
            <a:r>
              <a:rPr lang="en-US" altLang="ko-KR" dirty="0"/>
              <a:t>/ </a:t>
            </a:r>
            <a:r>
              <a:rPr lang="ja-JP" altLang="en-US" dirty="0" smtClean="0"/>
              <a:t>あね</a:t>
            </a:r>
            <a:endParaRPr lang="ko-KR" alt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95836" y="4772166"/>
            <a:ext cx="5868652" cy="1110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accent4"/>
                </a:solidFill>
              </a:rPr>
              <a:t>A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2"/>
                </a:solidFill>
              </a:rPr>
              <a:t>かるい</a:t>
            </a:r>
            <a:r>
              <a:rPr lang="ja-JP" altLang="en-US" dirty="0">
                <a:solidFill>
                  <a:schemeClr val="accent2"/>
                </a:solidFill>
              </a:rPr>
              <a:t>　</a:t>
            </a:r>
            <a:r>
              <a:rPr lang="ja-JP" altLang="en-US" dirty="0" smtClean="0">
                <a:solidFill>
                  <a:schemeClr val="accent2"/>
                </a:solidFill>
              </a:rPr>
              <a:t>エコバック</a:t>
            </a:r>
            <a:r>
              <a:rPr lang="ja-JP" altLang="en-US" dirty="0" smtClean="0"/>
              <a:t>で</a:t>
            </a:r>
            <a:r>
              <a:rPr lang="ja-JP" altLang="en-US" dirty="0"/>
              <a:t>すね。</a:t>
            </a:r>
            <a:endParaRPr lang="en-US" altLang="ja-JP" dirty="0"/>
          </a:p>
          <a:p>
            <a:pPr>
              <a:lnSpc>
                <a:spcPct val="200000"/>
              </a:lnSpc>
            </a:pPr>
            <a:r>
              <a:rPr lang="en-US" altLang="ko-KR" dirty="0">
                <a:solidFill>
                  <a:schemeClr val="tx2"/>
                </a:solidFill>
              </a:rPr>
              <a:t>B</a:t>
            </a:r>
            <a:r>
              <a:rPr lang="en-US" altLang="ko-KR" dirty="0"/>
              <a:t>	</a:t>
            </a:r>
            <a:r>
              <a:rPr lang="ja-JP" altLang="en-US" dirty="0" smtClean="0">
                <a:solidFill>
                  <a:schemeClr val="accent5"/>
                </a:solidFill>
              </a:rPr>
              <a:t>母</a:t>
            </a:r>
            <a:r>
              <a:rPr lang="ja-JP" altLang="en-US" dirty="0" smtClean="0"/>
              <a:t>に</a:t>
            </a:r>
            <a:r>
              <a:rPr lang="ja-JP" altLang="en-US" dirty="0"/>
              <a:t>　もらったんです。</a:t>
            </a:r>
            <a:endParaRPr lang="en-US" altLang="ja-JP" dirty="0"/>
          </a:p>
        </p:txBody>
      </p:sp>
      <p:pic>
        <p:nvPicPr>
          <p:cNvPr id="5" name="112-2-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45909" y="1532110"/>
            <a:ext cx="360000" cy="360000"/>
          </a:xfrm>
          <a:prstGeom prst="rect">
            <a:avLst/>
          </a:prstGeom>
        </p:spPr>
      </p:pic>
      <p:pic>
        <p:nvPicPr>
          <p:cNvPr id="7" name="112-2-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8821" y="4282474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4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1315</Words>
  <Application>Microsoft Office PowerPoint</Application>
  <PresentationFormat>화면 슬라이드 쇼(4:3)</PresentationFormat>
  <Paragraphs>531</Paragraphs>
  <Slides>39</Slides>
  <Notes>0</Notes>
  <HiddenSlides>0</HiddenSlides>
  <MMClips>30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39</vt:i4>
      </vt:variant>
    </vt:vector>
  </HeadingPairs>
  <TitlesOfParts>
    <vt:vector size="40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242</cp:revision>
  <dcterms:created xsi:type="dcterms:W3CDTF">2017-11-16T00:40:10Z</dcterms:created>
  <dcterms:modified xsi:type="dcterms:W3CDTF">2018-02-05T05:35:22Z</dcterms:modified>
</cp:coreProperties>
</file>