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331" r:id="rId4"/>
    <p:sldId id="259" r:id="rId5"/>
    <p:sldId id="260" r:id="rId6"/>
    <p:sldId id="261" r:id="rId7"/>
    <p:sldId id="295" r:id="rId8"/>
    <p:sldId id="330" r:id="rId9"/>
    <p:sldId id="296" r:id="rId10"/>
    <p:sldId id="324" r:id="rId11"/>
    <p:sldId id="299" r:id="rId12"/>
    <p:sldId id="332" r:id="rId13"/>
    <p:sldId id="292" r:id="rId14"/>
    <p:sldId id="325" r:id="rId15"/>
    <p:sldId id="333" r:id="rId16"/>
    <p:sldId id="269" r:id="rId17"/>
    <p:sldId id="294" r:id="rId18"/>
    <p:sldId id="326" r:id="rId19"/>
    <p:sldId id="334" r:id="rId20"/>
    <p:sldId id="306" r:id="rId21"/>
    <p:sldId id="308" r:id="rId22"/>
    <p:sldId id="276" r:id="rId23"/>
    <p:sldId id="335" r:id="rId24"/>
    <p:sldId id="310" r:id="rId25"/>
    <p:sldId id="311" r:id="rId26"/>
    <p:sldId id="278" r:id="rId27"/>
    <p:sldId id="279" r:id="rId28"/>
    <p:sldId id="280" r:id="rId29"/>
    <p:sldId id="336" r:id="rId30"/>
    <p:sldId id="313" r:id="rId31"/>
    <p:sldId id="342" r:id="rId32"/>
    <p:sldId id="282" r:id="rId33"/>
    <p:sldId id="337" r:id="rId34"/>
    <p:sldId id="338" r:id="rId35"/>
    <p:sldId id="339" r:id="rId36"/>
    <p:sldId id="340" r:id="rId37"/>
    <p:sldId id="341" r:id="rId38"/>
    <p:sldId id="284" r:id="rId39"/>
    <p:sldId id="285" r:id="rId40"/>
    <p:sldId id="319" r:id="rId41"/>
    <p:sldId id="286" r:id="rId42"/>
    <p:sldId id="320" r:id="rId43"/>
    <p:sldId id="321" r:id="rId44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CC4"/>
    <a:srgbClr val="35B1A2"/>
    <a:srgbClr val="51CBBC"/>
    <a:srgbClr val="36B4A5"/>
    <a:srgbClr val="1FA5E1"/>
    <a:srgbClr val="1AC4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-3870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A31BF5-E87C-42A7-A3E3-43E9E1BCEEDB}" type="datetimeFigureOut">
              <a:rPr lang="ko-KR" altLang="en-US" smtClean="0"/>
              <a:t>2018-02-05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1AD797-DDB0-4F93-8277-B1E9E50A183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5731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DEBE9-0804-411E-9F79-BA46C0DA5D4E}" type="datetimeFigureOut">
              <a:rPr lang="ko-KR" altLang="en-US" smtClean="0"/>
              <a:t>2018-02-05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A0E8-AA58-48A5-A33F-26DAB74FC3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3709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직선 연결선 8"/>
          <p:cNvCxnSpPr/>
          <p:nvPr userDrawn="1"/>
        </p:nvCxnSpPr>
        <p:spPr>
          <a:xfrm>
            <a:off x="0" y="548680"/>
            <a:ext cx="9144000" cy="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646549" y="9214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단어</a:t>
            </a:r>
          </a:p>
        </p:txBody>
      </p:sp>
    </p:spTree>
    <p:extLst>
      <p:ext uri="{BB962C8B-B14F-4D97-AF65-F5344CB8AC3E}">
        <p14:creationId xmlns:p14="http://schemas.microsoft.com/office/powerpoint/2010/main" val="2489127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캡처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47864" cy="106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902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istrator\Desktop\캡처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3357"/>
            <a:ext cx="2592288" cy="44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istrator\Desktop\캡처.JP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01"/>
          <a:stretch/>
        </p:blipFill>
        <p:spPr bwMode="auto">
          <a:xfrm>
            <a:off x="179512" y="836712"/>
            <a:ext cx="8784976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 userDrawn="1"/>
        </p:nvSpPr>
        <p:spPr>
          <a:xfrm>
            <a:off x="827584" y="1772816"/>
            <a:ext cx="7416824" cy="5085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4330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99688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25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99688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69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99688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97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99688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85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99688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357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4" t="23601" r="6322" b="20837"/>
          <a:stretch/>
        </p:blipFill>
        <p:spPr>
          <a:xfrm>
            <a:off x="0" y="0"/>
            <a:ext cx="2417859" cy="160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886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99688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60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99688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782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DEBE9-0804-411E-9F79-BA46C0DA5D4E}" type="datetimeFigureOut">
              <a:rPr lang="ko-KR" altLang="en-US" smtClean="0"/>
              <a:t>2018-02-05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AA0E8-AA58-48A5-A33F-26DAB74FC3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3456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4.png"/><Relationship Id="rId5" Type="http://schemas.openxmlformats.org/officeDocument/2006/relationships/image" Target="../media/image24.jpe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6.mp3"/><Relationship Id="rId7" Type="http://schemas.openxmlformats.org/officeDocument/2006/relationships/image" Target="../media/image26.jpe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5.jpe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6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14.png"/><Relationship Id="rId5" Type="http://schemas.openxmlformats.org/officeDocument/2006/relationships/image" Target="../media/image19.JP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14.pn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22.mp3"/><Relationship Id="rId7" Type="http://schemas.openxmlformats.org/officeDocument/2006/relationships/image" Target="../media/image14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29.JP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2.mp3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24.mp3"/><Relationship Id="rId7" Type="http://schemas.openxmlformats.org/officeDocument/2006/relationships/image" Target="../media/image14.pn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30.JP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4.mp3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4.png"/><Relationship Id="rId5" Type="http://schemas.microsoft.com/office/2007/relationships/media" Target="../media/media3.mp3"/><Relationship Id="rId10" Type="http://schemas.openxmlformats.org/officeDocument/2006/relationships/image" Target="../media/image13.jp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3" Type="http://schemas.microsoft.com/office/2007/relationships/media" Target="../media/media6.mp3"/><Relationship Id="rId7" Type="http://schemas.microsoft.com/office/2007/relationships/media" Target="../media/media8.mp3"/><Relationship Id="rId12" Type="http://schemas.openxmlformats.org/officeDocument/2006/relationships/image" Target="../media/image1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16.JPG"/><Relationship Id="rId5" Type="http://schemas.microsoft.com/office/2007/relationships/media" Target="../media/media7.mp3"/><Relationship Id="rId10" Type="http://schemas.openxmlformats.org/officeDocument/2006/relationships/image" Target="../media/image15.JP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14.png"/><Relationship Id="rId4" Type="http://schemas.openxmlformats.org/officeDocument/2006/relationships/image" Target="../media/image50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4.pn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4.pn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4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3.mp3"/><Relationship Id="rId7" Type="http://schemas.openxmlformats.org/officeDocument/2006/relationships/image" Target="../media/image23.jpe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3.mp3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07504" y="116632"/>
            <a:ext cx="6264696" cy="6624736"/>
          </a:xfrm>
          <a:prstGeom prst="rect">
            <a:avLst/>
          </a:prstGeom>
          <a:solidFill>
            <a:srgbClr val="1AC4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00F72A51-E46B-4797-8753-D26B3A7707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7" r="6666"/>
          <a:stretch/>
        </p:blipFill>
        <p:spPr>
          <a:xfrm>
            <a:off x="263769" y="260648"/>
            <a:ext cx="5973568" cy="5718737"/>
          </a:xfrm>
          <a:prstGeom prst="rect">
            <a:avLst/>
          </a:prstGeom>
        </p:spPr>
      </p:pic>
      <p:sp>
        <p:nvSpPr>
          <p:cNvPr id="5" name="모서리가 둥근 직사각형 4"/>
          <p:cNvSpPr/>
          <p:nvPr/>
        </p:nvSpPr>
        <p:spPr>
          <a:xfrm>
            <a:off x="6444208" y="116632"/>
            <a:ext cx="1296144" cy="1296144"/>
          </a:xfrm>
          <a:prstGeom prst="roundRect">
            <a:avLst/>
          </a:prstGeom>
          <a:solidFill>
            <a:srgbClr val="1FA5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모서리가 둥근 직사각형 5"/>
          <p:cNvSpPr/>
          <p:nvPr/>
        </p:nvSpPr>
        <p:spPr>
          <a:xfrm>
            <a:off x="6516216" y="188640"/>
            <a:ext cx="1152128" cy="1152128"/>
          </a:xfrm>
          <a:prstGeom prst="roundRect">
            <a:avLst/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0" dirty="0">
                <a:latin typeface="HY동녘M" pitchFamily="18" charset="-127"/>
                <a:ea typeface="HY동녘M" pitchFamily="18" charset="-127"/>
              </a:rPr>
              <a:t>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44208" y="1484784"/>
            <a:ext cx="26997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Adobe 고딕 Std B" pitchFamily="34" charset="-127"/>
                <a:ea typeface="Adobe 고딕 Std B" pitchFamily="34" charset="-127"/>
              </a:rPr>
              <a:t>写真も</a:t>
            </a:r>
            <a:endParaRPr lang="en-US" altLang="ja-JP" sz="3200" dirty="0">
              <a:latin typeface="Adobe 고딕 Std B" pitchFamily="34" charset="-127"/>
              <a:ea typeface="Adobe 고딕 Std B" pitchFamily="34" charset="-127"/>
            </a:endParaRPr>
          </a:p>
          <a:p>
            <a:r>
              <a:rPr lang="ja-JP" altLang="en-US" sz="3200" dirty="0">
                <a:latin typeface="Adobe 고딕 Std B" pitchFamily="34" charset="-127"/>
                <a:ea typeface="Adobe 고딕 Std B" pitchFamily="34" charset="-127"/>
              </a:rPr>
              <a:t>とれますか</a:t>
            </a:r>
            <a:endParaRPr lang="ko-KR" altLang="en-US" sz="3200" dirty="0">
              <a:latin typeface="Adobe 고딕 Std B" pitchFamily="34" charset="-127"/>
              <a:ea typeface="Adobe 고딕 Std B" pitchFamily="34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6516216" y="3413994"/>
            <a:ext cx="1080120" cy="32403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/>
                </a:solidFill>
              </a:rPr>
              <a:t>학습목표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44208" y="3740547"/>
            <a:ext cx="2808312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solidFill>
                  <a:srgbClr val="C00000"/>
                </a:solidFill>
              </a:rPr>
              <a:t>의사소통 기본표현</a:t>
            </a:r>
            <a:endParaRPr lang="en-US" altLang="ko-KR" sz="1400" dirty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1400" dirty="0"/>
              <a:t>1. </a:t>
            </a:r>
            <a:r>
              <a:rPr lang="ko-KR" altLang="en-US" sz="1400" dirty="0"/>
              <a:t>추측</a:t>
            </a:r>
            <a:r>
              <a:rPr lang="en-US" altLang="ko-KR" sz="1400" dirty="0"/>
              <a:t>	</a:t>
            </a:r>
            <a:endParaRPr lang="en-US" altLang="ja-JP" sz="1400" dirty="0"/>
          </a:p>
          <a:p>
            <a:pPr>
              <a:lnSpc>
                <a:spcPct val="150000"/>
              </a:lnSpc>
            </a:pPr>
            <a:r>
              <a:rPr lang="en-US" altLang="ko-KR" sz="1400" dirty="0"/>
              <a:t>2. </a:t>
            </a:r>
            <a:r>
              <a:rPr lang="ko-KR" altLang="en-US" sz="1400" dirty="0"/>
              <a:t>전언</a:t>
            </a:r>
            <a:endParaRPr lang="en-US" altLang="ko-KR" sz="1400" dirty="0"/>
          </a:p>
          <a:p>
            <a:pPr>
              <a:lnSpc>
                <a:spcPct val="150000"/>
              </a:lnSpc>
            </a:pPr>
            <a:r>
              <a:rPr lang="en-US" altLang="ko-KR" sz="1400" dirty="0"/>
              <a:t>3. </a:t>
            </a:r>
            <a:r>
              <a:rPr lang="ko-KR" altLang="en-US" sz="1400" dirty="0"/>
              <a:t>능력</a:t>
            </a:r>
            <a:r>
              <a:rPr lang="en-US" altLang="ko-KR" sz="1400" dirty="0"/>
              <a:t>, </a:t>
            </a:r>
            <a:r>
              <a:rPr lang="ko-KR" altLang="en-US" sz="1400" dirty="0"/>
              <a:t>가능</a:t>
            </a:r>
            <a:endParaRPr lang="en-US" altLang="ko-KR" sz="1400" dirty="0"/>
          </a:p>
          <a:p>
            <a:pPr>
              <a:lnSpc>
                <a:spcPct val="150000"/>
              </a:lnSpc>
            </a:pPr>
            <a:r>
              <a:rPr lang="en-US" altLang="ko-KR" sz="1400" dirty="0"/>
              <a:t>4. </a:t>
            </a:r>
            <a:r>
              <a:rPr lang="ko-KR" altLang="en-US" sz="1400" dirty="0"/>
              <a:t>안내</a:t>
            </a:r>
            <a:r>
              <a:rPr lang="en-US" altLang="ko-KR" sz="1400" dirty="0"/>
              <a:t>	</a:t>
            </a:r>
          </a:p>
          <a:p>
            <a:pPr>
              <a:lnSpc>
                <a:spcPct val="150000"/>
              </a:lnSpc>
            </a:pPr>
            <a:endParaRPr lang="en-US" altLang="ja-JP" sz="1400" dirty="0"/>
          </a:p>
          <a:p>
            <a:pPr>
              <a:lnSpc>
                <a:spcPct val="150000"/>
              </a:lnSpc>
            </a:pPr>
            <a:r>
              <a:rPr lang="ko-KR" altLang="en-US" sz="1400" dirty="0">
                <a:solidFill>
                  <a:srgbClr val="C00000"/>
                </a:solidFill>
              </a:rPr>
              <a:t>문화</a:t>
            </a:r>
            <a:endParaRPr lang="en-US" altLang="ko-KR" sz="1400" dirty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/>
              <a:t>일본의 세계문화유산에 대해 설명할 수 있다</a:t>
            </a:r>
            <a:r>
              <a:rPr lang="en-US" altLang="ko-KR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996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71" y="1532110"/>
            <a:ext cx="819150" cy="4191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CA84E349-1D60-458A-B682-BA2A551DE1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720637" y="1901441"/>
            <a:ext cx="1800000" cy="1350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27884" y="692695"/>
            <a:ext cx="4968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2. </a:t>
            </a:r>
            <a:r>
              <a:rPr lang="ko-KR" altLang="en-US" sz="1400" dirty="0"/>
              <a:t>잘 듣고 보기와 같이 말해 봅시다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3095836" y="2126928"/>
            <a:ext cx="5868652" cy="558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chemeClr val="accent2"/>
                </a:solidFill>
              </a:rPr>
              <a:t>天気よほう</a:t>
            </a:r>
            <a:r>
              <a:rPr lang="ja-JP" altLang="en-US" dirty="0"/>
              <a:t>に　よると　</a:t>
            </a:r>
            <a:r>
              <a:rPr lang="ja-JP" altLang="en-US" dirty="0">
                <a:solidFill>
                  <a:schemeClr val="accent5"/>
                </a:solidFill>
              </a:rPr>
              <a:t>きょう</a:t>
            </a:r>
            <a:r>
              <a:rPr lang="ja-JP" altLang="en-US" dirty="0"/>
              <a:t>は　</a:t>
            </a:r>
            <a:r>
              <a:rPr lang="ja-JP" altLang="en-US" dirty="0">
                <a:solidFill>
                  <a:schemeClr val="accent6"/>
                </a:solidFill>
              </a:rPr>
              <a:t>雨</a:t>
            </a:r>
            <a:r>
              <a:rPr lang="ja-JP" altLang="en-US" dirty="0"/>
              <a:t>らしいです。</a:t>
            </a:r>
            <a:endParaRPr lang="en-US" altLang="ja-JP" dirty="0"/>
          </a:p>
        </p:txBody>
      </p:sp>
      <p:sp>
        <p:nvSpPr>
          <p:cNvPr id="18" name="TextBox 17"/>
          <p:cNvSpPr txBox="1"/>
          <p:nvPr/>
        </p:nvSpPr>
        <p:spPr>
          <a:xfrm>
            <a:off x="116504" y="3251442"/>
            <a:ext cx="300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天気よほう</a:t>
            </a:r>
            <a:r>
              <a:rPr lang="ko-KR" altLang="en-US" dirty="0"/>
              <a:t> </a:t>
            </a:r>
            <a:r>
              <a:rPr lang="en-US" altLang="ko-KR" dirty="0"/>
              <a:t>/ </a:t>
            </a:r>
            <a:r>
              <a:rPr lang="ja-JP" altLang="en-US" dirty="0"/>
              <a:t>きょう</a:t>
            </a:r>
            <a:r>
              <a:rPr lang="en-US" altLang="ja-JP" dirty="0"/>
              <a:t> / </a:t>
            </a:r>
            <a:r>
              <a:rPr lang="ja-JP" altLang="en-US" dirty="0"/>
              <a:t>雨</a:t>
            </a:r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39B280C-6FBC-4E46-9F58-FD7198EF30A0}"/>
              </a:ext>
            </a:extLst>
          </p:cNvPr>
          <p:cNvSpPr txBox="1"/>
          <p:nvPr/>
        </p:nvSpPr>
        <p:spPr>
          <a:xfrm>
            <a:off x="3148984" y="2205956"/>
            <a:ext cx="5040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>
                <a:solidFill>
                  <a:schemeClr val="accent2"/>
                </a:solidFill>
              </a:rPr>
              <a:t>てん　き</a:t>
            </a:r>
            <a:endParaRPr lang="ko-KR" altLang="en-US" sz="700" dirty="0">
              <a:solidFill>
                <a:schemeClr val="accent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0525F38-5B9D-4444-B706-5309985284FE}"/>
              </a:ext>
            </a:extLst>
          </p:cNvPr>
          <p:cNvSpPr txBox="1"/>
          <p:nvPr/>
        </p:nvSpPr>
        <p:spPr>
          <a:xfrm>
            <a:off x="6165320" y="2205956"/>
            <a:ext cx="5040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>
                <a:solidFill>
                  <a:schemeClr val="accent6"/>
                </a:solidFill>
              </a:rPr>
              <a:t>あめ</a:t>
            </a:r>
            <a:endParaRPr lang="ko-KR" altLang="en-US" sz="700" dirty="0">
              <a:solidFill>
                <a:schemeClr val="accent6"/>
              </a:solidFill>
            </a:endParaRPr>
          </a:p>
        </p:txBody>
      </p:sp>
      <p:pic>
        <p:nvPicPr>
          <p:cNvPr id="3" name="97-2-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20637" y="153211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2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D2CDE6C7-BD80-4F7E-A924-DA48048F15F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" r="5521"/>
          <a:stretch/>
        </p:blipFill>
        <p:spPr>
          <a:xfrm>
            <a:off x="702520" y="1900077"/>
            <a:ext cx="1800000" cy="13500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D0016F2F-319D-4CEE-AC0C-F60676A063D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868" y="4650890"/>
            <a:ext cx="1800000" cy="135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9671" y="4282474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3">
                    <a:lumMod val="75000"/>
                  </a:schemeClr>
                </a:solidFill>
                <a:latin typeface="ＭＳ Ｐゴシック"/>
              </a:rPr>
              <a:t>➋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6504" y="6002254"/>
            <a:ext cx="3006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ネット</a:t>
            </a:r>
            <a:r>
              <a:rPr lang="ko-KR" altLang="en-US" dirty="0"/>
              <a:t> </a:t>
            </a:r>
            <a:r>
              <a:rPr lang="en-US" altLang="ko-KR" dirty="0"/>
              <a:t>/ </a:t>
            </a:r>
            <a:r>
              <a:rPr lang="ja-JP" altLang="en-US" dirty="0"/>
              <a:t>チケット</a:t>
            </a:r>
            <a:endParaRPr lang="en-US" altLang="ja-JP" dirty="0"/>
          </a:p>
          <a:p>
            <a:pPr algn="ctr"/>
            <a:r>
              <a:rPr lang="en-US" altLang="ja-JP" dirty="0"/>
              <a:t> / </a:t>
            </a:r>
            <a:r>
              <a:rPr lang="ja-JP" altLang="en-US" dirty="0"/>
              <a:t>ぜんぶ　うれた</a:t>
            </a:r>
            <a:endParaRPr lang="ko-KR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16504" y="3251442"/>
            <a:ext cx="300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てがみ</a:t>
            </a:r>
            <a:r>
              <a:rPr lang="ko-KR" altLang="en-US" dirty="0"/>
              <a:t> </a:t>
            </a:r>
            <a:r>
              <a:rPr lang="en-US" altLang="ko-KR" dirty="0"/>
              <a:t>/ </a:t>
            </a:r>
            <a:r>
              <a:rPr lang="ja-JP" altLang="en-US" dirty="0"/>
              <a:t>家族</a:t>
            </a:r>
            <a:r>
              <a:rPr lang="en-US" altLang="ja-JP" dirty="0"/>
              <a:t> / </a:t>
            </a:r>
            <a:r>
              <a:rPr lang="ja-JP" altLang="en-US" dirty="0"/>
              <a:t>元気</a:t>
            </a:r>
            <a:endParaRPr lang="ko-KR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19671" y="1532110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3">
                    <a:lumMod val="75000"/>
                  </a:schemeClr>
                </a:solidFill>
                <a:latin typeface="ＭＳ Ｐゴシック"/>
              </a:rPr>
              <a:t>➊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A837EF2-FD30-41B3-9AFC-DBFF110325CA}"/>
              </a:ext>
            </a:extLst>
          </p:cNvPr>
          <p:cNvSpPr txBox="1"/>
          <p:nvPr/>
        </p:nvSpPr>
        <p:spPr>
          <a:xfrm>
            <a:off x="3095836" y="4971222"/>
            <a:ext cx="5868652" cy="556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chemeClr val="accent2"/>
                </a:solidFill>
              </a:rPr>
              <a:t>ネット</a:t>
            </a:r>
            <a:r>
              <a:rPr lang="ja-JP" altLang="en-US" dirty="0"/>
              <a:t>に　よると　</a:t>
            </a:r>
            <a:r>
              <a:rPr lang="ja-JP" altLang="en-US" dirty="0">
                <a:solidFill>
                  <a:schemeClr val="accent5"/>
                </a:solidFill>
              </a:rPr>
              <a:t>チケット</a:t>
            </a:r>
            <a:r>
              <a:rPr lang="ja-JP" altLang="en-US" dirty="0"/>
              <a:t>は　</a:t>
            </a:r>
            <a:r>
              <a:rPr lang="ja-JP" altLang="en-US" dirty="0">
                <a:solidFill>
                  <a:schemeClr val="accent6"/>
                </a:solidFill>
              </a:rPr>
              <a:t>ぜんぶ　うらた</a:t>
            </a:r>
            <a:r>
              <a:rPr lang="ja-JP" altLang="en-US" dirty="0"/>
              <a:t>らしいです。</a:t>
            </a:r>
            <a:endParaRPr lang="en-US" altLang="ja-JP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48BC2BB-2741-4FE5-B445-943CB5788082}"/>
              </a:ext>
            </a:extLst>
          </p:cNvPr>
          <p:cNvSpPr txBox="1"/>
          <p:nvPr/>
        </p:nvSpPr>
        <p:spPr>
          <a:xfrm>
            <a:off x="3148984" y="5050250"/>
            <a:ext cx="5040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>
                <a:solidFill>
                  <a:schemeClr val="accent2"/>
                </a:solidFill>
              </a:rPr>
              <a:t>てん　き</a:t>
            </a:r>
            <a:endParaRPr lang="ko-KR" altLang="en-US" sz="700" dirty="0">
              <a:solidFill>
                <a:schemeClr val="accent2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B775B14-3267-4412-9F64-30C735579F28}"/>
              </a:ext>
            </a:extLst>
          </p:cNvPr>
          <p:cNvSpPr txBox="1"/>
          <p:nvPr/>
        </p:nvSpPr>
        <p:spPr>
          <a:xfrm>
            <a:off x="6165320" y="5050250"/>
            <a:ext cx="5040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>
                <a:solidFill>
                  <a:schemeClr val="accent6"/>
                </a:solidFill>
              </a:rPr>
              <a:t>あめ</a:t>
            </a:r>
            <a:endParaRPr lang="ko-KR" altLang="en-US" sz="700" dirty="0">
              <a:solidFill>
                <a:schemeClr val="accent6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20F1820-1035-4ABD-B07A-BDA507D00E36}"/>
              </a:ext>
            </a:extLst>
          </p:cNvPr>
          <p:cNvSpPr txBox="1"/>
          <p:nvPr/>
        </p:nvSpPr>
        <p:spPr>
          <a:xfrm>
            <a:off x="3095836" y="2126928"/>
            <a:ext cx="5868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chemeClr val="accent2"/>
                </a:solidFill>
              </a:rPr>
              <a:t>てがみ</a:t>
            </a:r>
            <a:r>
              <a:rPr lang="ja-JP" altLang="en-US" dirty="0"/>
              <a:t>に　よると　</a:t>
            </a:r>
            <a:r>
              <a:rPr lang="ja-JP" altLang="en-US" dirty="0">
                <a:solidFill>
                  <a:schemeClr val="accent5"/>
                </a:solidFill>
              </a:rPr>
              <a:t>家族</a:t>
            </a:r>
            <a:r>
              <a:rPr lang="ja-JP" altLang="en-US" dirty="0"/>
              <a:t>は　</a:t>
            </a:r>
            <a:r>
              <a:rPr lang="ja-JP" altLang="en-US" dirty="0">
                <a:solidFill>
                  <a:schemeClr val="accent6"/>
                </a:solidFill>
              </a:rPr>
              <a:t>元気</a:t>
            </a:r>
            <a:r>
              <a:rPr lang="ja-JP" altLang="en-US" dirty="0"/>
              <a:t>らしいです。</a:t>
            </a:r>
            <a:endParaRPr lang="en-US" altLang="ja-JP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B50C0C6-3874-421B-9771-06BD3CD34925}"/>
              </a:ext>
            </a:extLst>
          </p:cNvPr>
          <p:cNvSpPr txBox="1"/>
          <p:nvPr/>
        </p:nvSpPr>
        <p:spPr>
          <a:xfrm>
            <a:off x="4959472" y="2205956"/>
            <a:ext cx="5040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>
                <a:solidFill>
                  <a:schemeClr val="accent5"/>
                </a:solidFill>
              </a:rPr>
              <a:t>か　ぞく</a:t>
            </a:r>
            <a:endParaRPr lang="ko-KR" altLang="en-US" sz="700" dirty="0">
              <a:solidFill>
                <a:schemeClr val="accent5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85593BD-32CF-4F6D-8EBF-407649C462AB}"/>
              </a:ext>
            </a:extLst>
          </p:cNvPr>
          <p:cNvSpPr txBox="1"/>
          <p:nvPr/>
        </p:nvSpPr>
        <p:spPr>
          <a:xfrm>
            <a:off x="5741272" y="2205956"/>
            <a:ext cx="5040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>
                <a:solidFill>
                  <a:schemeClr val="accent6"/>
                </a:solidFill>
              </a:rPr>
              <a:t>げん　き</a:t>
            </a:r>
            <a:endParaRPr lang="ko-KR" altLang="en-US" sz="700" dirty="0">
              <a:solidFill>
                <a:schemeClr val="accent6"/>
              </a:solidFill>
            </a:endParaRPr>
          </a:p>
        </p:txBody>
      </p:sp>
      <p:pic>
        <p:nvPicPr>
          <p:cNvPr id="2" name="97-2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1760" y="1536776"/>
            <a:ext cx="360000" cy="360000"/>
          </a:xfrm>
          <a:prstGeom prst="rect">
            <a:avLst/>
          </a:prstGeom>
        </p:spPr>
      </p:pic>
      <p:pic>
        <p:nvPicPr>
          <p:cNvPr id="3" name="97-2-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1760" y="428714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6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6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7884" y="692695"/>
            <a:ext cx="496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3. </a:t>
            </a:r>
            <a:r>
              <a:rPr lang="ko-KR" altLang="en-US" sz="1400" dirty="0"/>
              <a:t>잘 듣고 그림에 해당하는 말을 보기에서 골라 번호를 쓰고 말해 봅시다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73A9B2BD-04FF-4AB2-A3F9-FE30878065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72" y="1412776"/>
            <a:ext cx="8676456" cy="3152484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C3F097EC-60B9-463F-8505-75D725B682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12" y="4790040"/>
            <a:ext cx="819150" cy="419100"/>
          </a:xfrm>
          <a:prstGeom prst="rect">
            <a:avLst/>
          </a:prstGeom>
        </p:spPr>
      </p:pic>
      <p:sp>
        <p:nvSpPr>
          <p:cNvPr id="12" name="모서리가 둥근 직사각형 18">
            <a:extLst>
              <a:ext uri="{FF2B5EF4-FFF2-40B4-BE49-F238E27FC236}">
                <a16:creationId xmlns:a16="http://schemas.microsoft.com/office/drawing/2014/main" xmlns="" id="{69A0E1B3-5CE9-405B-BCA0-89D39549E93B}"/>
              </a:ext>
            </a:extLst>
          </p:cNvPr>
          <p:cNvSpPr/>
          <p:nvPr/>
        </p:nvSpPr>
        <p:spPr>
          <a:xfrm>
            <a:off x="233772" y="5177511"/>
            <a:ext cx="8676456" cy="1224136"/>
          </a:xfrm>
          <a:prstGeom prst="roundRect">
            <a:avLst/>
          </a:prstGeom>
          <a:noFill/>
          <a:ln w="127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200000"/>
              </a:lnSpc>
            </a:pPr>
            <a:r>
              <a:rPr lang="en-US" altLang="ja-JP" dirty="0">
                <a:solidFill>
                  <a:schemeClr val="bg2">
                    <a:lumMod val="50000"/>
                  </a:schemeClr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</a:rPr>
              <a:t>➊</a:t>
            </a:r>
            <a:r>
              <a:rPr lang="en-US" altLang="ja-JP" dirty="0">
                <a:solidFill>
                  <a:schemeClr val="tx1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</a:rPr>
              <a:t> </a:t>
            </a:r>
            <a:r>
              <a:rPr lang="ja-JP" altLang="en-US" dirty="0">
                <a:solidFill>
                  <a:schemeClr val="tx1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</a:rPr>
              <a:t>写真が　とれます。</a:t>
            </a:r>
            <a:r>
              <a:rPr lang="en-US" altLang="ja-JP" dirty="0">
                <a:solidFill>
                  <a:schemeClr val="tx1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</a:rPr>
              <a:t>		</a:t>
            </a:r>
            <a:r>
              <a:rPr lang="en-US" altLang="ja-JP" dirty="0">
                <a:solidFill>
                  <a:schemeClr val="bg2">
                    <a:lumMod val="50000"/>
                  </a:schemeClr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</a:rPr>
              <a:t>➋</a:t>
            </a:r>
            <a:r>
              <a:rPr lang="en-US" altLang="ja-JP" dirty="0">
                <a:solidFill>
                  <a:schemeClr val="tx1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</a:rPr>
              <a:t> </a:t>
            </a:r>
            <a:r>
              <a:rPr lang="ja-JP" altLang="en-US" dirty="0">
                <a:solidFill>
                  <a:schemeClr val="tx1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</a:rPr>
              <a:t>おべんとうが　食べられます。</a:t>
            </a:r>
            <a:endParaRPr lang="en-US" altLang="ja-JP" dirty="0">
              <a:solidFill>
                <a:schemeClr val="tx1"/>
              </a:solidFill>
              <a:latin typeface="ＭＳ Ｐゴシック" panose="020B0600070205080204" pitchFamily="34" charset="-128"/>
              <a:ea typeface="ＭＳ Ｐゴシック" panose="020B0600070205080204" pitchFamily="34" charset="-128"/>
            </a:endParaRPr>
          </a:p>
          <a:p>
            <a:pPr lvl="0">
              <a:lnSpc>
                <a:spcPct val="200000"/>
              </a:lnSpc>
            </a:pPr>
            <a:r>
              <a:rPr lang="en-US" altLang="ja-JP" dirty="0">
                <a:solidFill>
                  <a:schemeClr val="bg2">
                    <a:lumMod val="50000"/>
                  </a:schemeClr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</a:rPr>
              <a:t>➌</a:t>
            </a:r>
            <a:r>
              <a:rPr lang="en-US" altLang="ja-JP" dirty="0">
                <a:solidFill>
                  <a:schemeClr val="tx1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</a:rPr>
              <a:t> </a:t>
            </a:r>
            <a:r>
              <a:rPr lang="ja-JP" altLang="en-US" dirty="0">
                <a:solidFill>
                  <a:schemeClr val="tx1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</a:rPr>
              <a:t>じてんしゃに　乗れます。</a:t>
            </a:r>
            <a:r>
              <a:rPr lang="en-US" altLang="ja-JP" dirty="0">
                <a:solidFill>
                  <a:schemeClr val="tx1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</a:rPr>
              <a:t>		</a:t>
            </a:r>
            <a:r>
              <a:rPr lang="en-US" altLang="ja-JP" dirty="0">
                <a:solidFill>
                  <a:schemeClr val="bg2">
                    <a:lumMod val="50000"/>
                  </a:schemeClr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</a:rPr>
              <a:t>➍</a:t>
            </a:r>
            <a:r>
              <a:rPr lang="en-US" altLang="ja-JP" dirty="0">
                <a:solidFill>
                  <a:schemeClr val="tx1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</a:rPr>
              <a:t> </a:t>
            </a:r>
            <a:r>
              <a:rPr lang="ja-JP" altLang="en-US" dirty="0">
                <a:solidFill>
                  <a:schemeClr val="tx1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</a:rPr>
              <a:t>ぺっとを　つれて　さんぽが　できます。</a:t>
            </a:r>
            <a:endParaRPr lang="en-US" altLang="ja-JP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CE94120-9694-48FD-830E-AB024465A66F}"/>
              </a:ext>
            </a:extLst>
          </p:cNvPr>
          <p:cNvSpPr txBox="1"/>
          <p:nvPr/>
        </p:nvSpPr>
        <p:spPr>
          <a:xfrm>
            <a:off x="639532" y="5264705"/>
            <a:ext cx="6480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しゃ　しん</a:t>
            </a:r>
            <a:endParaRPr lang="ko-KR" altLang="en-US" sz="7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7F7EAE8-E22B-4198-AD17-1E4933DD40B6}"/>
              </a:ext>
            </a:extLst>
          </p:cNvPr>
          <p:cNvSpPr txBox="1"/>
          <p:nvPr/>
        </p:nvSpPr>
        <p:spPr>
          <a:xfrm>
            <a:off x="5705840" y="5264704"/>
            <a:ext cx="6480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た</a:t>
            </a:r>
            <a:endParaRPr lang="ko-KR" altLang="en-US" sz="7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98DD308-6ECF-4C7F-B89E-5F701881FF30}"/>
              </a:ext>
            </a:extLst>
          </p:cNvPr>
          <p:cNvSpPr txBox="1"/>
          <p:nvPr/>
        </p:nvSpPr>
        <p:spPr>
          <a:xfrm>
            <a:off x="1998000" y="5807867"/>
            <a:ext cx="6480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の</a:t>
            </a:r>
            <a:endParaRPr lang="ko-KR" altLang="en-US" sz="700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7A21690F-8271-4C8E-ADBD-D8D519BE4EE1}"/>
              </a:ext>
            </a:extLst>
          </p:cNvPr>
          <p:cNvSpPr/>
          <p:nvPr/>
        </p:nvSpPr>
        <p:spPr>
          <a:xfrm>
            <a:off x="1940826" y="1628800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  <a:latin typeface="ＭＳ Ｐゴシック" panose="020B0600070205080204" pitchFamily="34" charset="-128"/>
              </a:rPr>
              <a:t>➊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277288EE-E265-4BCC-83C9-A7DDA18BEA6B}"/>
              </a:ext>
            </a:extLst>
          </p:cNvPr>
          <p:cNvSpPr/>
          <p:nvPr/>
        </p:nvSpPr>
        <p:spPr>
          <a:xfrm>
            <a:off x="3707904" y="3898316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  <a:latin typeface="ＭＳ Ｐゴシック" panose="020B0600070205080204" pitchFamily="34" charset="-128"/>
              </a:rPr>
              <a:t>➌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B430048A-9454-4CF0-8FAF-BEFA45491C8F}"/>
              </a:ext>
            </a:extLst>
          </p:cNvPr>
          <p:cNvSpPr/>
          <p:nvPr/>
        </p:nvSpPr>
        <p:spPr>
          <a:xfrm>
            <a:off x="6804248" y="324433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  <a:latin typeface="ＭＳ Ｐゴシック" panose="020B0600070205080204" pitchFamily="34" charset="-128"/>
              </a:rPr>
              <a:t>➋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xmlns="" id="{5CA2245F-FF54-4EC2-BDCB-766346C4631D}"/>
              </a:ext>
            </a:extLst>
          </p:cNvPr>
          <p:cNvSpPr/>
          <p:nvPr/>
        </p:nvSpPr>
        <p:spPr>
          <a:xfrm>
            <a:off x="4499992" y="220486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  <a:latin typeface="ＭＳ Ｐゴシック" panose="020B0600070205080204" pitchFamily="34" charset="-128"/>
              </a:rPr>
              <a:t>➍</a:t>
            </a:r>
            <a:endParaRPr lang="ko-KR" altLang="en-US" dirty="0">
              <a:solidFill>
                <a:srgbClr val="FF0000"/>
              </a:solidFill>
            </a:endParaRPr>
          </a:p>
        </p:txBody>
      </p:sp>
      <p:pic>
        <p:nvPicPr>
          <p:cNvPr id="3" name="97-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88024" y="95430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5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13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80728"/>
            <a:ext cx="27363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/>
              <a:t>～によると</a:t>
            </a: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/>
              <a:t>てがみ</a:t>
            </a: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/>
              <a:t>チケット</a:t>
            </a: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/>
              <a:t>ぜんぶ</a:t>
            </a: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/>
              <a:t>うれる</a:t>
            </a:r>
            <a:endParaRPr lang="en-US" altLang="ja-JP" dirty="0"/>
          </a:p>
        </p:txBody>
      </p:sp>
      <p:sp>
        <p:nvSpPr>
          <p:cNvPr id="3" name="TextBox 2"/>
          <p:cNvSpPr txBox="1"/>
          <p:nvPr/>
        </p:nvSpPr>
        <p:spPr>
          <a:xfrm>
            <a:off x="1979712" y="980727"/>
            <a:ext cx="30963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~</a:t>
            </a:r>
            <a:r>
              <a:rPr lang="ko-KR" altLang="en-US" dirty="0"/>
              <a:t>에 의하면</a:t>
            </a:r>
            <a:endParaRPr lang="en-US" altLang="ko-KR" dirty="0"/>
          </a:p>
          <a:p>
            <a:endParaRPr lang="en-US" altLang="ja-JP" dirty="0"/>
          </a:p>
          <a:p>
            <a:r>
              <a:rPr lang="ko-KR" altLang="en-US" dirty="0"/>
              <a:t>편지</a:t>
            </a:r>
            <a:endParaRPr lang="en-US" altLang="ko-KR" dirty="0"/>
          </a:p>
          <a:p>
            <a:endParaRPr lang="en-US" altLang="ja-JP" dirty="0"/>
          </a:p>
          <a:p>
            <a:r>
              <a:rPr lang="ko-KR" altLang="en-US" dirty="0"/>
              <a:t>티켓</a:t>
            </a:r>
            <a:endParaRPr lang="en-US" altLang="ko-KR" dirty="0"/>
          </a:p>
          <a:p>
            <a:endParaRPr lang="en-US" altLang="ja-JP" dirty="0"/>
          </a:p>
          <a:p>
            <a:r>
              <a:rPr lang="ko-KR" altLang="en-US" dirty="0"/>
              <a:t>전부</a:t>
            </a:r>
            <a:endParaRPr lang="en-US" altLang="ko-KR" dirty="0"/>
          </a:p>
          <a:p>
            <a:endParaRPr lang="en-US" altLang="ja-JP" dirty="0"/>
          </a:p>
          <a:p>
            <a:r>
              <a:rPr lang="ko-KR" altLang="en-US" dirty="0"/>
              <a:t>팔리다</a:t>
            </a:r>
            <a:endParaRPr lang="en-US" altLang="ja-JP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FCBE4B5-8AA4-4B26-A3FC-903687500985}"/>
              </a:ext>
            </a:extLst>
          </p:cNvPr>
          <p:cNvSpPr txBox="1"/>
          <p:nvPr/>
        </p:nvSpPr>
        <p:spPr>
          <a:xfrm>
            <a:off x="4716016" y="980727"/>
            <a:ext cx="27363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/>
              <a:t>ペット</a:t>
            </a: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/>
              <a:t>つれる</a:t>
            </a: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/>
              <a:t>さんぽ</a:t>
            </a:r>
            <a:endParaRPr lang="en-US" altLang="ja-JP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EF6F89C-8BC2-4DB0-A402-70B5141217CA}"/>
              </a:ext>
            </a:extLst>
          </p:cNvPr>
          <p:cNvSpPr txBox="1"/>
          <p:nvPr/>
        </p:nvSpPr>
        <p:spPr>
          <a:xfrm>
            <a:off x="6300192" y="980726"/>
            <a:ext cx="27363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애완동물</a:t>
            </a:r>
            <a:endParaRPr lang="en-US" altLang="ko-KR" dirty="0"/>
          </a:p>
          <a:p>
            <a:endParaRPr lang="en-US" altLang="ja-JP" dirty="0"/>
          </a:p>
          <a:p>
            <a:r>
              <a:rPr lang="ko-KR" altLang="en-US" dirty="0"/>
              <a:t>동반하다</a:t>
            </a:r>
            <a:r>
              <a:rPr lang="en-US" altLang="ko-KR" dirty="0"/>
              <a:t>, </a:t>
            </a:r>
            <a:r>
              <a:rPr lang="ko-KR" altLang="en-US" dirty="0"/>
              <a:t>데리고 가다</a:t>
            </a:r>
            <a:endParaRPr lang="en-US" altLang="ko-KR" dirty="0"/>
          </a:p>
          <a:p>
            <a:endParaRPr lang="en-US" altLang="ja-JP" dirty="0"/>
          </a:p>
          <a:p>
            <a:r>
              <a:rPr lang="ko-KR" altLang="en-US" dirty="0"/>
              <a:t>산책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40876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2DE66C01-848A-473E-8C56-0D3FEFE834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826" y="1654678"/>
            <a:ext cx="4401173" cy="52033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1268760"/>
            <a:ext cx="8496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/>
              <a:t>유나와 친구들은 세계문화유산으로 지정되어 있는 </a:t>
            </a:r>
            <a:r>
              <a:rPr lang="ko-KR" altLang="en-US" sz="1400" dirty="0" err="1"/>
              <a:t>시라카와고의</a:t>
            </a:r>
            <a:r>
              <a:rPr lang="ko-KR" altLang="en-US" sz="1400" dirty="0"/>
              <a:t> </a:t>
            </a:r>
            <a:r>
              <a:rPr lang="ko-KR" altLang="en-US" sz="1400" dirty="0" err="1"/>
              <a:t>갓쇼즈쿠리를</a:t>
            </a:r>
            <a:r>
              <a:rPr lang="ko-KR" altLang="en-US" sz="1400" dirty="0"/>
              <a:t> 견학하러 왔습니다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23528" y="1576537"/>
            <a:ext cx="8640960" cy="2218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/>
              <a:t>ユナ</a:t>
            </a:r>
            <a:r>
              <a:rPr lang="en-US" altLang="ja-JP" dirty="0"/>
              <a:t>	</a:t>
            </a:r>
            <a:r>
              <a:rPr lang="ja-JP" altLang="en-US" dirty="0"/>
              <a:t>これが　「合掌造り」　なんだね。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/>
              <a:t>	</a:t>
            </a:r>
            <a:r>
              <a:rPr lang="ja-JP" altLang="en-US" dirty="0"/>
              <a:t>まるで　むかしに　タイムスリップしたみたい。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まり</a:t>
            </a:r>
            <a:r>
              <a:rPr lang="en-US" altLang="ja-JP" dirty="0"/>
              <a:t>	</a:t>
            </a:r>
            <a:r>
              <a:rPr lang="ja-JP" altLang="en-US" dirty="0"/>
              <a:t>そうだね。ここの　家は　</a:t>
            </a:r>
            <a:r>
              <a:rPr lang="en-US" altLang="ja-JP" dirty="0"/>
              <a:t>300</a:t>
            </a:r>
            <a:r>
              <a:rPr lang="ja-JP" altLang="en-US" dirty="0"/>
              <a:t>年前に　できたそうだよ。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さとし</a:t>
            </a:r>
            <a:r>
              <a:rPr lang="en-US" altLang="ja-JP" dirty="0"/>
              <a:t>	</a:t>
            </a:r>
            <a:r>
              <a:rPr lang="ja-JP" altLang="en-US" dirty="0"/>
              <a:t>ネットに　よると　人が　すみながら　家を　守って　いるらしいよ。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68304" y="1654678"/>
            <a:ext cx="86409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がっ　しょう　づく</a:t>
            </a:r>
            <a:endParaRPr lang="ko-KR" altLang="en-US" sz="700" dirty="0"/>
          </a:p>
        </p:txBody>
      </p:sp>
      <p:sp>
        <p:nvSpPr>
          <p:cNvPr id="11" name="TextBox 10"/>
          <p:cNvSpPr txBox="1"/>
          <p:nvPr/>
        </p:nvSpPr>
        <p:spPr>
          <a:xfrm>
            <a:off x="2988342" y="2732953"/>
            <a:ext cx="86409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いえ</a:t>
            </a:r>
            <a:endParaRPr lang="ko-KR" altLang="en-US" sz="700" dirty="0"/>
          </a:p>
        </p:txBody>
      </p:sp>
      <p:sp>
        <p:nvSpPr>
          <p:cNvPr id="12" name="TextBox 11"/>
          <p:cNvSpPr txBox="1"/>
          <p:nvPr/>
        </p:nvSpPr>
        <p:spPr>
          <a:xfrm>
            <a:off x="5301224" y="3284697"/>
            <a:ext cx="86409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まも</a:t>
            </a:r>
            <a:endParaRPr lang="ko-KR" altLang="en-US" sz="700" dirty="0"/>
          </a:p>
        </p:txBody>
      </p:sp>
      <p:sp>
        <p:nvSpPr>
          <p:cNvPr id="13" name="TextBox 12"/>
          <p:cNvSpPr txBox="1"/>
          <p:nvPr/>
        </p:nvSpPr>
        <p:spPr>
          <a:xfrm>
            <a:off x="4716016" y="3284984"/>
            <a:ext cx="86409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いえ</a:t>
            </a:r>
            <a:endParaRPr lang="ko-KR" altLang="en-US" sz="7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0577E56-65C4-4413-9C5A-E05B8C31B2DD}"/>
              </a:ext>
            </a:extLst>
          </p:cNvPr>
          <p:cNvSpPr txBox="1"/>
          <p:nvPr/>
        </p:nvSpPr>
        <p:spPr>
          <a:xfrm>
            <a:off x="3959360" y="2732952"/>
            <a:ext cx="86409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ねん　まえ</a:t>
            </a:r>
            <a:endParaRPr lang="ko-KR" altLang="en-US" sz="700" dirty="0"/>
          </a:p>
        </p:txBody>
      </p:sp>
      <p:pic>
        <p:nvPicPr>
          <p:cNvPr id="2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8849" y="1242648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62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3528" y="1576537"/>
            <a:ext cx="8640960" cy="1664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/>
              <a:t>まり</a:t>
            </a:r>
            <a:r>
              <a:rPr lang="en-US" altLang="ja-JP" dirty="0"/>
              <a:t>	</a:t>
            </a:r>
            <a:r>
              <a:rPr lang="ja-JP" altLang="en-US" dirty="0"/>
              <a:t>あの、すみません。見学できる　家は　どこですか。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通行人</a:t>
            </a:r>
            <a:r>
              <a:rPr lang="en-US" altLang="ja-JP" dirty="0"/>
              <a:t>	</a:t>
            </a:r>
            <a:r>
              <a:rPr lang="ja-JP" altLang="en-US" dirty="0"/>
              <a:t>まっすぐ　行って　左に　曲がると　ありますよ。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まり</a:t>
            </a:r>
            <a:r>
              <a:rPr lang="en-US" altLang="ja-JP" dirty="0"/>
              <a:t>	</a:t>
            </a:r>
            <a:r>
              <a:rPr lang="ja-JP" altLang="en-US" dirty="0"/>
              <a:t>ありがとうございます。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18120" y="1654678"/>
            <a:ext cx="86409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けん　がく</a:t>
            </a:r>
            <a:endParaRPr lang="ko-KR" altLang="en-US" sz="700" dirty="0"/>
          </a:p>
        </p:txBody>
      </p:sp>
      <p:sp>
        <p:nvSpPr>
          <p:cNvPr id="8" name="TextBox 7"/>
          <p:cNvSpPr txBox="1"/>
          <p:nvPr/>
        </p:nvSpPr>
        <p:spPr>
          <a:xfrm>
            <a:off x="2942104" y="2196238"/>
            <a:ext cx="86409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ひだり</a:t>
            </a:r>
            <a:endParaRPr lang="ko-KR" altLang="en-US" sz="700" dirty="0"/>
          </a:p>
        </p:txBody>
      </p:sp>
      <p:sp>
        <p:nvSpPr>
          <p:cNvPr id="14" name="TextBox 13"/>
          <p:cNvSpPr txBox="1"/>
          <p:nvPr/>
        </p:nvSpPr>
        <p:spPr>
          <a:xfrm>
            <a:off x="2293622" y="2196237"/>
            <a:ext cx="86409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い</a:t>
            </a:r>
            <a:endParaRPr lang="ko-KR" altLang="en-US" sz="7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7778E89-681F-4315-8760-30AB6A380370}"/>
              </a:ext>
            </a:extLst>
          </p:cNvPr>
          <p:cNvSpPr txBox="1"/>
          <p:nvPr/>
        </p:nvSpPr>
        <p:spPr>
          <a:xfrm>
            <a:off x="4320544" y="1654678"/>
            <a:ext cx="86409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いえ</a:t>
            </a:r>
            <a:endParaRPr lang="ko-KR" altLang="en-US" sz="7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75413F7-E429-4EDC-8BEF-C26CDB1290AC}"/>
              </a:ext>
            </a:extLst>
          </p:cNvPr>
          <p:cNvSpPr txBox="1"/>
          <p:nvPr/>
        </p:nvSpPr>
        <p:spPr>
          <a:xfrm>
            <a:off x="3636306" y="2196237"/>
            <a:ext cx="86409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ま</a:t>
            </a:r>
            <a:endParaRPr lang="ko-KR" altLang="en-US" sz="700" dirty="0"/>
          </a:p>
        </p:txBody>
      </p:sp>
      <p:pic>
        <p:nvPicPr>
          <p:cNvPr id="2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139470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94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3528" y="1576537"/>
            <a:ext cx="8640960" cy="2218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/>
              <a:t>さとし</a:t>
            </a:r>
            <a:r>
              <a:rPr lang="en-US" altLang="ja-JP" dirty="0"/>
              <a:t>	</a:t>
            </a:r>
            <a:r>
              <a:rPr lang="ja-JP" altLang="en-US" dirty="0"/>
              <a:t>ごめんください。中を　見学できますか。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男</a:t>
            </a:r>
            <a:r>
              <a:rPr lang="en-US" altLang="ja-JP" dirty="0"/>
              <a:t>	</a:t>
            </a:r>
            <a:r>
              <a:rPr lang="ja-JP" altLang="en-US" dirty="0"/>
              <a:t>はい、どうぞ。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ユナ</a:t>
            </a:r>
            <a:r>
              <a:rPr lang="en-US" altLang="ja-JP" dirty="0"/>
              <a:t>	</a:t>
            </a:r>
            <a:r>
              <a:rPr lang="ja-JP" altLang="en-US" dirty="0"/>
              <a:t>写真も　とれますか。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男</a:t>
            </a:r>
            <a:r>
              <a:rPr lang="en-US" altLang="ja-JP" dirty="0"/>
              <a:t>	</a:t>
            </a:r>
            <a:r>
              <a:rPr lang="ja-JP" altLang="en-US" dirty="0"/>
              <a:t>もちろん　いいですよ。</a:t>
            </a:r>
            <a:endParaRPr lang="en-US" altLang="ja-JP" dirty="0"/>
          </a:p>
        </p:txBody>
      </p:sp>
      <p:sp>
        <p:nvSpPr>
          <p:cNvPr id="9" name="TextBox 8"/>
          <p:cNvSpPr txBox="1"/>
          <p:nvPr/>
        </p:nvSpPr>
        <p:spPr>
          <a:xfrm>
            <a:off x="2800041" y="1647769"/>
            <a:ext cx="86409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なか</a:t>
            </a:r>
            <a:endParaRPr lang="ko-KR" altLang="en-US" sz="700" dirty="0"/>
          </a:p>
        </p:txBody>
      </p:sp>
      <p:sp>
        <p:nvSpPr>
          <p:cNvPr id="10" name="TextBox 9"/>
          <p:cNvSpPr txBox="1"/>
          <p:nvPr/>
        </p:nvSpPr>
        <p:spPr>
          <a:xfrm>
            <a:off x="1276884" y="2743423"/>
            <a:ext cx="86409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しゃ　しん</a:t>
            </a:r>
            <a:endParaRPr lang="ko-KR" altLang="en-US" sz="700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4509120"/>
            <a:ext cx="84969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1. </a:t>
            </a:r>
            <a:r>
              <a:rPr lang="ko-KR" altLang="en-US" dirty="0"/>
              <a:t>본문을 읽고 물음에 답해 봅시다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>
                <a:solidFill>
                  <a:schemeClr val="accent6"/>
                </a:solidFill>
                <a:latin typeface="ＭＳ Ｐゴシック"/>
              </a:rPr>
              <a:t>➊</a:t>
            </a:r>
            <a:r>
              <a:rPr lang="ko-KR" altLang="en-US" dirty="0">
                <a:latin typeface="ＭＳ Ｐゴシック"/>
              </a:rPr>
              <a:t> 세 사람이 견학한 곳은 어디인지 찾아 써 봅시다</a:t>
            </a:r>
            <a:r>
              <a:rPr lang="en-US" altLang="ko-KR" dirty="0">
                <a:latin typeface="ＭＳ Ｐゴシック"/>
              </a:rPr>
              <a:t>.</a:t>
            </a:r>
          </a:p>
          <a:p>
            <a:endParaRPr lang="en-US" altLang="ko-KR" dirty="0">
              <a:latin typeface="ＭＳ Ｐゴシック"/>
            </a:endParaRPr>
          </a:p>
          <a:p>
            <a:r>
              <a:rPr lang="en-US" altLang="ko-KR" dirty="0">
                <a:solidFill>
                  <a:schemeClr val="accent6"/>
                </a:solidFill>
                <a:latin typeface="ＭＳ Ｐゴシック"/>
                <a:ea typeface="ＭＳ Ｐゴシック"/>
              </a:rPr>
              <a:t>➋</a:t>
            </a:r>
            <a:r>
              <a:rPr lang="en-US" altLang="ko-KR" dirty="0">
                <a:latin typeface="ＭＳ Ｐゴシック"/>
                <a:ea typeface="ＭＳ Ｐゴシック"/>
              </a:rPr>
              <a:t> </a:t>
            </a:r>
            <a:r>
              <a:rPr lang="ko-KR" altLang="en-US" dirty="0">
                <a:latin typeface="ＭＳ Ｐゴシック"/>
              </a:rPr>
              <a:t>남의 집을 방문할 때 사용하는 표현을 써 봅시다</a:t>
            </a:r>
            <a:r>
              <a:rPr lang="en-US" altLang="ko-KR" dirty="0">
                <a:latin typeface="ＭＳ Ｐゴシック"/>
              </a:rPr>
              <a:t>.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32775" y="506311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がっしょうづくり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86908" y="1647768"/>
            <a:ext cx="86409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けん　がく</a:t>
            </a:r>
            <a:endParaRPr lang="ko-KR" altLang="en-US" sz="700" dirty="0"/>
          </a:p>
        </p:txBody>
      </p:sp>
      <p:sp>
        <p:nvSpPr>
          <p:cNvPr id="17" name="TextBox 16"/>
          <p:cNvSpPr txBox="1"/>
          <p:nvPr/>
        </p:nvSpPr>
        <p:spPr>
          <a:xfrm>
            <a:off x="5668547" y="5601306"/>
            <a:ext cx="2791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ごめんください</a:t>
            </a:r>
            <a:endParaRPr lang="ko-KR" altLang="en-US" dirty="0">
              <a:solidFill>
                <a:srgbClr val="FF0000"/>
              </a:solidFill>
            </a:endParaRPr>
          </a:p>
        </p:txBody>
      </p:sp>
      <p:pic>
        <p:nvPicPr>
          <p:cNvPr id="2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138779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9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9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80728"/>
            <a:ext cx="27363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/>
              <a:t>タイムスリップ</a:t>
            </a: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/>
              <a:t>～前</a:t>
            </a: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/>
              <a:t>～ながら</a:t>
            </a: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/>
              <a:t>守る</a:t>
            </a: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/>
              <a:t>もちろん</a:t>
            </a:r>
            <a:endParaRPr lang="en-US" altLang="ja-JP" dirty="0"/>
          </a:p>
        </p:txBody>
      </p:sp>
      <p:sp>
        <p:nvSpPr>
          <p:cNvPr id="3" name="TextBox 2"/>
          <p:cNvSpPr txBox="1"/>
          <p:nvPr/>
        </p:nvSpPr>
        <p:spPr>
          <a:xfrm>
            <a:off x="2413809" y="980727"/>
            <a:ext cx="30963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타임슬립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~</a:t>
            </a:r>
            <a:r>
              <a:rPr lang="ko-KR" altLang="en-US" dirty="0"/>
              <a:t>전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~</a:t>
            </a:r>
            <a:r>
              <a:rPr lang="ko-KR" altLang="en-US" dirty="0"/>
              <a:t>하면서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지키다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물론</a:t>
            </a:r>
            <a:endParaRPr lang="en-US" altLang="ko-KR" dirty="0"/>
          </a:p>
        </p:txBody>
      </p:sp>
      <p:sp>
        <p:nvSpPr>
          <p:cNvPr id="6" name="TextBox 5"/>
          <p:cNvSpPr txBox="1"/>
          <p:nvPr/>
        </p:nvSpPr>
        <p:spPr>
          <a:xfrm>
            <a:off x="951852" y="1398301"/>
            <a:ext cx="72870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まえ</a:t>
            </a:r>
            <a:endParaRPr lang="en-US" altLang="ko-KR" sz="7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131844C-0F0A-4C62-9CDF-FD869A4D4ADB}"/>
              </a:ext>
            </a:extLst>
          </p:cNvPr>
          <p:cNvSpPr txBox="1"/>
          <p:nvPr/>
        </p:nvSpPr>
        <p:spPr>
          <a:xfrm>
            <a:off x="719240" y="2482176"/>
            <a:ext cx="72870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まも</a:t>
            </a:r>
            <a:endParaRPr lang="en-US" altLang="ko-KR" sz="700" dirty="0"/>
          </a:p>
        </p:txBody>
      </p:sp>
    </p:spTree>
    <p:extLst>
      <p:ext uri="{BB962C8B-B14F-4D97-AF65-F5344CB8AC3E}">
        <p14:creationId xmlns:p14="http://schemas.microsoft.com/office/powerpoint/2010/main" val="56048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7884" y="692695"/>
            <a:ext cx="4968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2. </a:t>
            </a:r>
            <a:r>
              <a:rPr lang="ko-KR" altLang="en-US" sz="1400" dirty="0"/>
              <a:t>상황에 알맞게 대화를 완성한 후 말해 봅시다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3F249FAD-459C-438C-A4B6-3D13E867C0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816"/>
            <a:ext cx="9144000" cy="3805778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753DDCEC-C216-478D-A9C8-6964ED1F7903}"/>
              </a:ext>
            </a:extLst>
          </p:cNvPr>
          <p:cNvSpPr/>
          <p:nvPr/>
        </p:nvSpPr>
        <p:spPr>
          <a:xfrm>
            <a:off x="0" y="1700808"/>
            <a:ext cx="539552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A9CFDB3-7D1F-45E4-A47E-DA25127BFE32}"/>
              </a:ext>
            </a:extLst>
          </p:cNvPr>
          <p:cNvSpPr txBox="1"/>
          <p:nvPr/>
        </p:nvSpPr>
        <p:spPr>
          <a:xfrm>
            <a:off x="3635896" y="234888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C00000"/>
                </a:solidFill>
              </a:rPr>
              <a:t>だ</a:t>
            </a:r>
            <a:endParaRPr lang="ko-KR" altLang="en-US" dirty="0">
              <a:solidFill>
                <a:srgbClr val="C00000"/>
              </a:solidFill>
            </a:endParaRPr>
          </a:p>
        </p:txBody>
      </p:sp>
      <p:pic>
        <p:nvPicPr>
          <p:cNvPr id="3" name="99-2-1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55776" y="2048746"/>
            <a:ext cx="360000" cy="360000"/>
          </a:xfrm>
          <a:prstGeom prst="rect">
            <a:avLst/>
          </a:prstGeom>
        </p:spPr>
      </p:pic>
      <p:pic>
        <p:nvPicPr>
          <p:cNvPr id="6" name="99-2-1-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72200" y="2325683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07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7884" y="692695"/>
            <a:ext cx="4968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2. </a:t>
            </a:r>
            <a:r>
              <a:rPr lang="ko-KR" altLang="en-US" sz="1400" dirty="0"/>
              <a:t>상황에 알맞게 대화를 완성한 후 말해 봅시다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3F249FAD-459C-438C-A4B6-3D13E867C0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778"/>
            <a:ext cx="9144000" cy="37938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E1A2A16-11A3-4025-A7D0-BDC4983B203C}"/>
              </a:ext>
            </a:extLst>
          </p:cNvPr>
          <p:cNvSpPr txBox="1"/>
          <p:nvPr/>
        </p:nvSpPr>
        <p:spPr>
          <a:xfrm>
            <a:off x="4878320" y="247446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C00000"/>
                </a:solidFill>
              </a:rPr>
              <a:t>できたそうです</a:t>
            </a:r>
            <a:endParaRPr lang="ko-KR" altLang="en-US" dirty="0">
              <a:solidFill>
                <a:srgbClr val="C00000"/>
              </a:solidFill>
            </a:endParaRPr>
          </a:p>
        </p:txBody>
      </p:sp>
      <p:pic>
        <p:nvPicPr>
          <p:cNvPr id="3" name="99-2-2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1520" y="1778778"/>
            <a:ext cx="360000" cy="360000"/>
          </a:xfrm>
          <a:prstGeom prst="rect">
            <a:avLst/>
          </a:prstGeom>
        </p:spPr>
      </p:pic>
      <p:pic>
        <p:nvPicPr>
          <p:cNvPr id="6" name="99-2-2-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25992" y="1778778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93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7884" y="692695"/>
            <a:ext cx="4968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1. </a:t>
            </a:r>
            <a:r>
              <a:rPr lang="ko-KR" altLang="en-US" sz="1400" dirty="0"/>
              <a:t>잘 듣고 길 안내 표현들에 대해 생각해 봅시다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682E98BE-E0D4-4EF9-B5A4-CDB6F8BB7E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950" y="1196752"/>
            <a:ext cx="5118100" cy="54483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713BABC-6850-4B59-97A8-5E57E8BD5F74}"/>
              </a:ext>
            </a:extLst>
          </p:cNvPr>
          <p:cNvSpPr txBox="1"/>
          <p:nvPr/>
        </p:nvSpPr>
        <p:spPr>
          <a:xfrm>
            <a:off x="3583290" y="5760089"/>
            <a:ext cx="19774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5"/>
                </a:solidFill>
                <a:latin typeface="ＭＳ Ｐゴシック"/>
              </a:rPr>
              <a:t>➊</a:t>
            </a:r>
            <a:r>
              <a:rPr lang="ko-KR" altLang="en-US" dirty="0">
                <a:latin typeface="ＭＳ Ｐゴシック"/>
              </a:rPr>
              <a:t> </a:t>
            </a:r>
            <a:r>
              <a:rPr lang="ja-JP" altLang="en-US" dirty="0">
                <a:latin typeface="ＭＳ Ｐゴシック"/>
              </a:rPr>
              <a:t>まっすぐ　行く</a:t>
            </a:r>
            <a:endParaRPr lang="ko-KR" alt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24410F8-D546-42FA-80F7-3AB84F7335D3}"/>
              </a:ext>
            </a:extLst>
          </p:cNvPr>
          <p:cNvSpPr txBox="1"/>
          <p:nvPr/>
        </p:nvSpPr>
        <p:spPr>
          <a:xfrm>
            <a:off x="916228" y="4149080"/>
            <a:ext cx="2193444" cy="8678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>
                <a:solidFill>
                  <a:schemeClr val="accent5"/>
                </a:solidFill>
                <a:latin typeface="ＭＳ Ｐゴシック" panose="020B0600070205080204" pitchFamily="34" charset="-128"/>
              </a:rPr>
              <a:t>➋ </a:t>
            </a:r>
            <a:r>
              <a:rPr lang="ja-JP" altLang="en-US" dirty="0">
                <a:latin typeface="ＭＳ Ｐゴシック" panose="020B0600070205080204" pitchFamily="34" charset="-128"/>
              </a:rPr>
              <a:t>一つ目の　かどを　左に　曲がる</a:t>
            </a:r>
            <a:endParaRPr lang="ko-KR" alt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8C9DCAC-29AA-48E8-85BA-14319428EB6D}"/>
              </a:ext>
            </a:extLst>
          </p:cNvPr>
          <p:cNvSpPr txBox="1"/>
          <p:nvPr/>
        </p:nvSpPr>
        <p:spPr>
          <a:xfrm>
            <a:off x="4898755" y="2218719"/>
            <a:ext cx="228485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5"/>
                </a:solidFill>
                <a:latin typeface="ＭＳ Ｐゴシック"/>
              </a:rPr>
              <a:t>➍</a:t>
            </a:r>
            <a:r>
              <a:rPr lang="ko-KR" altLang="en-US" dirty="0">
                <a:latin typeface="ＭＳ Ｐゴシック"/>
              </a:rPr>
              <a:t> </a:t>
            </a:r>
            <a:r>
              <a:rPr lang="ja-JP" altLang="en-US" dirty="0">
                <a:latin typeface="ＭＳ Ｐゴシック"/>
              </a:rPr>
              <a:t>二つ目の　かどを　右に　曲がる</a:t>
            </a:r>
            <a:endParaRPr lang="ko-KR" alt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707FC36-23A6-46B5-8E91-412082FE6718}"/>
              </a:ext>
            </a:extLst>
          </p:cNvPr>
          <p:cNvSpPr txBox="1"/>
          <p:nvPr/>
        </p:nvSpPr>
        <p:spPr>
          <a:xfrm>
            <a:off x="6426384" y="4259815"/>
            <a:ext cx="23473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5"/>
                </a:solidFill>
                <a:latin typeface="ＭＳ Ｐゴシック" panose="020B0600070205080204" pitchFamily="34" charset="-128"/>
              </a:rPr>
              <a:t>➌</a:t>
            </a:r>
            <a:r>
              <a:rPr lang="ko-KR" altLang="en-US" dirty="0">
                <a:latin typeface="ＭＳ Ｐゴシック"/>
              </a:rPr>
              <a:t> </a:t>
            </a:r>
            <a:r>
              <a:rPr lang="ja-JP" altLang="en-US" dirty="0">
                <a:latin typeface="ＭＳ Ｐゴシック"/>
              </a:rPr>
              <a:t>しんごうを　わたる</a:t>
            </a:r>
            <a:endParaRPr lang="ko-KR" altLang="en-US" dirty="0"/>
          </a:p>
        </p:txBody>
      </p:sp>
      <p:pic>
        <p:nvPicPr>
          <p:cNvPr id="3" name="94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03267" y="5775172"/>
            <a:ext cx="360000" cy="360000"/>
          </a:xfrm>
          <a:prstGeom prst="rect">
            <a:avLst/>
          </a:prstGeom>
        </p:spPr>
      </p:pic>
      <p:pic>
        <p:nvPicPr>
          <p:cNvPr id="5" name="94-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6228" y="4259815"/>
            <a:ext cx="360000" cy="360000"/>
          </a:xfrm>
          <a:prstGeom prst="rect">
            <a:avLst/>
          </a:prstGeom>
        </p:spPr>
      </p:pic>
      <p:pic>
        <p:nvPicPr>
          <p:cNvPr id="6" name="94-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69217" y="4259815"/>
            <a:ext cx="360000" cy="360000"/>
          </a:xfrm>
          <a:prstGeom prst="rect">
            <a:avLst/>
          </a:prstGeom>
        </p:spPr>
      </p:pic>
      <p:pic>
        <p:nvPicPr>
          <p:cNvPr id="7" name="94-4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11764" y="251485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4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7884" y="692695"/>
            <a:ext cx="5220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/>
              <a:t>주어진 문장을 읽고 질문에 답해 봅시다</a:t>
            </a:r>
            <a:endParaRPr lang="en-US" altLang="ko-KR" sz="1400" dirty="0"/>
          </a:p>
        </p:txBody>
      </p:sp>
      <p:sp>
        <p:nvSpPr>
          <p:cNvPr id="3" name="모서리가 둥근 직사각형 2"/>
          <p:cNvSpPr/>
          <p:nvPr/>
        </p:nvSpPr>
        <p:spPr>
          <a:xfrm>
            <a:off x="674490" y="1307547"/>
            <a:ext cx="7857949" cy="212145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bg2">
                <a:lumMod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ja-JP" altLang="en-US" dirty="0">
                <a:solidFill>
                  <a:schemeClr val="tx1"/>
                </a:solidFill>
              </a:rPr>
              <a:t>とうしょうぐうは  にっこうに  ある  世界文化遺産です。</a:t>
            </a:r>
          </a:p>
          <a:p>
            <a:pPr>
              <a:lnSpc>
                <a:spcPct val="150000"/>
              </a:lnSpc>
            </a:pPr>
            <a:r>
              <a:rPr lang="ja-JP" altLang="en-US" dirty="0">
                <a:solidFill>
                  <a:schemeClr val="tx1"/>
                </a:solidFill>
              </a:rPr>
              <a:t>その  中で  「みざる、いわざる、きかざる」の　３匹の  さるが  ゆうめいです。</a:t>
            </a:r>
          </a:p>
          <a:p>
            <a:pPr>
              <a:lnSpc>
                <a:spcPct val="150000"/>
              </a:lnSpc>
            </a:pPr>
            <a:r>
              <a:rPr lang="ja-JP" altLang="en-US" dirty="0">
                <a:solidFill>
                  <a:schemeClr val="tx1"/>
                </a:solidFill>
              </a:rPr>
              <a:t>わるい  ものは  見ない （みざる） 、言わない （いわざる） 、聞かない （きかざる）ように  しましょうという  いみだそうです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28668" y="1476429"/>
            <a:ext cx="14259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せ　　かい　ぶん　か　　　い　さん</a:t>
            </a:r>
            <a:endParaRPr lang="ko-KR" altLang="en-US" sz="700" dirty="0"/>
          </a:p>
        </p:txBody>
      </p:sp>
      <p:sp>
        <p:nvSpPr>
          <p:cNvPr id="7" name="TextBox 6"/>
          <p:cNvSpPr txBox="1"/>
          <p:nvPr/>
        </p:nvSpPr>
        <p:spPr>
          <a:xfrm>
            <a:off x="1412792" y="1889400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なか</a:t>
            </a:r>
            <a:endParaRPr lang="ko-KR" altLang="en-US" sz="700" dirty="0"/>
          </a:p>
        </p:txBody>
      </p:sp>
      <p:sp>
        <p:nvSpPr>
          <p:cNvPr id="8" name="TextBox 7"/>
          <p:cNvSpPr txBox="1"/>
          <p:nvPr/>
        </p:nvSpPr>
        <p:spPr>
          <a:xfrm>
            <a:off x="5364088" y="1883531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びき</a:t>
            </a:r>
            <a:endParaRPr lang="ko-KR" altLang="en-US" sz="700" dirty="0"/>
          </a:p>
        </p:txBody>
      </p:sp>
      <p:sp>
        <p:nvSpPr>
          <p:cNvPr id="9" name="TextBox 8"/>
          <p:cNvSpPr txBox="1"/>
          <p:nvPr/>
        </p:nvSpPr>
        <p:spPr>
          <a:xfrm>
            <a:off x="2485268" y="2294210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み</a:t>
            </a:r>
            <a:endParaRPr lang="ko-KR" altLang="en-US" sz="700" dirty="0"/>
          </a:p>
        </p:txBody>
      </p:sp>
      <p:sp>
        <p:nvSpPr>
          <p:cNvPr id="10" name="TextBox 9"/>
          <p:cNvSpPr txBox="1"/>
          <p:nvPr/>
        </p:nvSpPr>
        <p:spPr>
          <a:xfrm>
            <a:off x="4293112" y="2294210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い</a:t>
            </a:r>
            <a:endParaRPr lang="ko-KR" altLang="en-US" sz="700" dirty="0"/>
          </a:p>
        </p:txBody>
      </p:sp>
      <p:sp>
        <p:nvSpPr>
          <p:cNvPr id="12" name="TextBox 11"/>
          <p:cNvSpPr txBox="1"/>
          <p:nvPr/>
        </p:nvSpPr>
        <p:spPr>
          <a:xfrm>
            <a:off x="6547195" y="2290633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き</a:t>
            </a:r>
            <a:endParaRPr lang="ko-KR" altLang="en-US" sz="700" dirty="0"/>
          </a:p>
        </p:txBody>
      </p:sp>
      <p:sp>
        <p:nvSpPr>
          <p:cNvPr id="13" name="TextBox 12"/>
          <p:cNvSpPr txBox="1"/>
          <p:nvPr/>
        </p:nvSpPr>
        <p:spPr>
          <a:xfrm>
            <a:off x="674489" y="3762746"/>
            <a:ext cx="78579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ko-KR" altLang="en-US" sz="1400" dirty="0" err="1"/>
              <a:t>도쇼구</a:t>
            </a:r>
            <a:r>
              <a:rPr lang="en-US" altLang="ko-KR" sz="1400" dirty="0"/>
              <a:t>(</a:t>
            </a:r>
            <a:r>
              <a:rPr lang="ko-KR" altLang="en-US" sz="1400" dirty="0" err="1"/>
              <a:t>とうしょうぐう</a:t>
            </a:r>
            <a:r>
              <a:rPr lang="en-US" altLang="ko-KR" sz="1400" dirty="0"/>
              <a:t>)</a:t>
            </a:r>
            <a:r>
              <a:rPr lang="ko-KR" altLang="en-US" sz="1400" dirty="0"/>
              <a:t>가 있는 지역은 어디인지 찾아 써 봅시다</a:t>
            </a:r>
            <a:r>
              <a:rPr lang="en-US" altLang="ko-KR" sz="1400" dirty="0"/>
              <a:t>.</a:t>
            </a:r>
            <a:r>
              <a:rPr lang="ja-JP" altLang="en-US" sz="1400" dirty="0"/>
              <a:t>　</a:t>
            </a:r>
            <a:r>
              <a:rPr lang="ja-JP" altLang="en-US" sz="1400" u="sng" dirty="0"/>
              <a:t>　　　　　　　　　　　　　　</a:t>
            </a:r>
            <a:r>
              <a:rPr lang="en-US" altLang="ja-JP" sz="1400" dirty="0"/>
              <a:t>.</a:t>
            </a:r>
          </a:p>
          <a:p>
            <a:pPr marL="342900" indent="-342900">
              <a:buAutoNum type="arabicPeriod"/>
            </a:pPr>
            <a:endParaRPr lang="en-US" altLang="ko-KR" sz="1400" u="sng" dirty="0"/>
          </a:p>
          <a:p>
            <a:pPr marL="342900" indent="-342900">
              <a:buAutoNum type="arabicPeriod"/>
            </a:pPr>
            <a:r>
              <a:rPr lang="ko-KR" altLang="en-US" sz="1400" dirty="0"/>
              <a:t>각각의 원숭이가 의미하는 것은 무엇인지 찾아 써 봅시다</a:t>
            </a:r>
            <a:r>
              <a:rPr lang="en-US" altLang="ko-KR" sz="1400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32240" y="3636047"/>
            <a:ext cx="1441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にっこう</a:t>
            </a:r>
            <a:endParaRPr lang="en-US" altLang="ko-KR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5484" y="6104808"/>
            <a:ext cx="2007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>
                <a:solidFill>
                  <a:srgbClr val="FF0000"/>
                </a:solidFill>
              </a:rPr>
              <a:t>きかない</a:t>
            </a:r>
            <a:endParaRPr lang="en-US" altLang="ko-KR" dirty="0">
              <a:solidFill>
                <a:srgbClr val="FF0000"/>
              </a:solidFill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8313765-E6D8-484B-8C8F-FB6C3C105D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78" t="29140" r="19288" b="39926"/>
          <a:stretch/>
        </p:blipFill>
        <p:spPr>
          <a:xfrm>
            <a:off x="6752974" y="4628109"/>
            <a:ext cx="1800000" cy="13500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7BA24CC2-67DF-47D4-B3E6-A6D5366FBB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3" t="32221" r="33833" b="36845"/>
          <a:stretch/>
        </p:blipFill>
        <p:spPr>
          <a:xfrm>
            <a:off x="3731225" y="4628109"/>
            <a:ext cx="1800000" cy="135000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2B3E53FB-1387-4065-800F-E1D4C877F6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8" t="37393" r="59098" b="37103"/>
          <a:stretch/>
        </p:blipFill>
        <p:spPr>
          <a:xfrm>
            <a:off x="709476" y="4628109"/>
            <a:ext cx="1800000" cy="1350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6A81D5F-61ED-4B83-8577-87F0AD63AA32}"/>
              </a:ext>
            </a:extLst>
          </p:cNvPr>
          <p:cNvSpPr txBox="1"/>
          <p:nvPr/>
        </p:nvSpPr>
        <p:spPr>
          <a:xfrm>
            <a:off x="3599471" y="6104808"/>
            <a:ext cx="2007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>
                <a:solidFill>
                  <a:srgbClr val="FF0000"/>
                </a:solidFill>
              </a:rPr>
              <a:t>いわない</a:t>
            </a:r>
            <a:endParaRPr lang="en-US" altLang="ko-KR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AAB6D65-FA89-4FA9-8C6B-4BB70A66D416}"/>
              </a:ext>
            </a:extLst>
          </p:cNvPr>
          <p:cNvSpPr txBox="1"/>
          <p:nvPr/>
        </p:nvSpPr>
        <p:spPr>
          <a:xfrm>
            <a:off x="6648982" y="6104808"/>
            <a:ext cx="2007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>
                <a:solidFill>
                  <a:srgbClr val="FF0000"/>
                </a:solidFill>
              </a:rPr>
              <a:t>みない</a:t>
            </a:r>
            <a:endParaRPr lang="en-US" altLang="ko-K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29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80728"/>
            <a:ext cx="273630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世界文化遺産</a:t>
            </a: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～ざる</a:t>
            </a: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altLang="ja-JP" dirty="0"/>
              <a:t>3</a:t>
            </a:r>
            <a:r>
              <a:rPr lang="ja-JP" altLang="en-US" dirty="0"/>
              <a:t>匹</a:t>
            </a: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さる</a:t>
            </a: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ゆうめいだ</a:t>
            </a: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わるい</a:t>
            </a: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言う</a:t>
            </a: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いみ</a:t>
            </a:r>
            <a:endParaRPr lang="en-US" altLang="ja-JP" dirty="0"/>
          </a:p>
        </p:txBody>
      </p:sp>
      <p:sp>
        <p:nvSpPr>
          <p:cNvPr id="3" name="TextBox 2"/>
          <p:cNvSpPr txBox="1"/>
          <p:nvPr/>
        </p:nvSpPr>
        <p:spPr>
          <a:xfrm>
            <a:off x="2469329" y="980727"/>
            <a:ext cx="309634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세계문화유산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~</a:t>
            </a:r>
            <a:r>
              <a:rPr lang="ko-KR" altLang="en-US" dirty="0"/>
              <a:t>지 않다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세 마리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원숭이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유명하다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나쁘다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말하다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의미</a:t>
            </a:r>
            <a:endParaRPr lang="en-US" altLang="ko-KR" dirty="0"/>
          </a:p>
        </p:txBody>
      </p:sp>
      <p:sp>
        <p:nvSpPr>
          <p:cNvPr id="6" name="TextBox 5"/>
          <p:cNvSpPr txBox="1"/>
          <p:nvPr/>
        </p:nvSpPr>
        <p:spPr>
          <a:xfrm>
            <a:off x="746842" y="848724"/>
            <a:ext cx="152090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せ　　かい　ぶん　　か　　い　　さん</a:t>
            </a:r>
            <a:endParaRPr lang="ko-KR" altLang="en-US" sz="700" dirty="0"/>
          </a:p>
        </p:txBody>
      </p:sp>
      <p:sp>
        <p:nvSpPr>
          <p:cNvPr id="7" name="TextBox 6"/>
          <p:cNvSpPr txBox="1"/>
          <p:nvPr/>
        </p:nvSpPr>
        <p:spPr>
          <a:xfrm>
            <a:off x="657280" y="1970372"/>
            <a:ext cx="6480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さん　びき</a:t>
            </a:r>
            <a:endParaRPr lang="ko-KR" altLang="en-US" sz="7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1D2D749-F64B-4856-B43F-731418D4024D}"/>
              </a:ext>
            </a:extLst>
          </p:cNvPr>
          <p:cNvSpPr txBox="1"/>
          <p:nvPr/>
        </p:nvSpPr>
        <p:spPr>
          <a:xfrm>
            <a:off x="764720" y="4149080"/>
            <a:ext cx="6480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い</a:t>
            </a:r>
            <a:endParaRPr lang="ko-KR" altLang="en-US" sz="700" dirty="0"/>
          </a:p>
        </p:txBody>
      </p:sp>
    </p:spTree>
    <p:extLst>
      <p:ext uri="{BB962C8B-B14F-4D97-AF65-F5344CB8AC3E}">
        <p14:creationId xmlns:p14="http://schemas.microsoft.com/office/powerpoint/2010/main" val="373331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3528" y="1268760"/>
            <a:ext cx="7632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1. </a:t>
            </a:r>
            <a:r>
              <a:rPr lang="ko-KR" altLang="en-US" sz="1400" dirty="0"/>
              <a:t>주어진 말을 보기와 같이 바꾸어 써 봅시다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48260"/>
            <a:ext cx="819150" cy="419100"/>
          </a:xfrm>
          <a:prstGeom prst="rect">
            <a:avLst/>
          </a:prstGeom>
        </p:spPr>
      </p:pic>
      <p:sp>
        <p:nvSpPr>
          <p:cNvPr id="15" name="모서리가 둥근 직사각형 14"/>
          <p:cNvSpPr/>
          <p:nvPr/>
        </p:nvSpPr>
        <p:spPr>
          <a:xfrm>
            <a:off x="467544" y="2132856"/>
            <a:ext cx="8064896" cy="1872208"/>
          </a:xfrm>
          <a:prstGeom prst="roundRect">
            <a:avLst/>
          </a:prstGeom>
          <a:noFill/>
          <a:ln w="127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en-US" altLang="ja-JP" dirty="0">
                <a:solidFill>
                  <a:schemeClr val="tx1"/>
                </a:solidFill>
              </a:rPr>
              <a:t>			</a:t>
            </a:r>
            <a:r>
              <a:rPr lang="ja-JP" altLang="en-US" dirty="0">
                <a:solidFill>
                  <a:schemeClr val="tx1"/>
                </a:solidFill>
              </a:rPr>
              <a:t>ここで　</a:t>
            </a:r>
            <a:r>
              <a:rPr lang="ja-JP" altLang="en-US" u="sng" dirty="0">
                <a:solidFill>
                  <a:schemeClr val="tx1"/>
                </a:solidFill>
              </a:rPr>
              <a:t>写真を　とる</a:t>
            </a:r>
            <a:r>
              <a:rPr lang="ja-JP" altLang="en-US" dirty="0">
                <a:solidFill>
                  <a:schemeClr val="tx1"/>
                </a:solidFill>
              </a:rPr>
              <a:t>。</a:t>
            </a:r>
            <a:endParaRPr lang="en-US" altLang="ja-JP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r>
              <a:rPr lang="en-US" altLang="ja-JP" dirty="0">
                <a:solidFill>
                  <a:schemeClr val="tx1"/>
                </a:solidFill>
              </a:rPr>
              <a:t>				</a:t>
            </a:r>
            <a:r>
              <a:rPr lang="ja-JP" altLang="en-US" dirty="0">
                <a:solidFill>
                  <a:srgbClr val="C00000"/>
                </a:solidFill>
              </a:rPr>
              <a:t>写真を　とる　ことが　できる。</a:t>
            </a:r>
            <a:endParaRPr lang="en-US" altLang="ja-JP" dirty="0">
              <a:solidFill>
                <a:srgbClr val="C00000"/>
              </a:solidFill>
            </a:endParaRPr>
          </a:p>
          <a:p>
            <a:pPr>
              <a:lnSpc>
                <a:spcPct val="200000"/>
              </a:lnSpc>
            </a:pPr>
            <a:r>
              <a:rPr lang="en-US" altLang="ja-JP" dirty="0">
                <a:solidFill>
                  <a:schemeClr val="tx1"/>
                </a:solidFill>
              </a:rPr>
              <a:t>				</a:t>
            </a:r>
            <a:r>
              <a:rPr lang="ja-JP" altLang="en-US" dirty="0">
                <a:solidFill>
                  <a:schemeClr val="accent5"/>
                </a:solidFill>
              </a:rPr>
              <a:t>写真が　とれる。</a:t>
            </a:r>
            <a:endParaRPr lang="ko-KR" altLang="en-US" dirty="0">
              <a:solidFill>
                <a:schemeClr val="accent5"/>
              </a:solidFill>
            </a:endParaRPr>
          </a:p>
        </p:txBody>
      </p:sp>
      <p:sp>
        <p:nvSpPr>
          <p:cNvPr id="2" name="화살표: 오른쪽 1">
            <a:extLst>
              <a:ext uri="{FF2B5EF4-FFF2-40B4-BE49-F238E27FC236}">
                <a16:creationId xmlns:a16="http://schemas.microsoft.com/office/drawing/2014/main" xmlns="" id="{E4906397-61C1-4713-8ACC-FF3A0FBE42A2}"/>
              </a:ext>
            </a:extLst>
          </p:cNvPr>
          <p:cNvSpPr/>
          <p:nvPr/>
        </p:nvSpPr>
        <p:spPr>
          <a:xfrm>
            <a:off x="3851920" y="3024384"/>
            <a:ext cx="216024" cy="144016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화살표: 오른쪽 13">
            <a:extLst>
              <a:ext uri="{FF2B5EF4-FFF2-40B4-BE49-F238E27FC236}">
                <a16:creationId xmlns:a16="http://schemas.microsoft.com/office/drawing/2014/main" xmlns="" id="{776971D2-5BD1-404A-8E82-17B6285854CB}"/>
              </a:ext>
            </a:extLst>
          </p:cNvPr>
          <p:cNvSpPr/>
          <p:nvPr/>
        </p:nvSpPr>
        <p:spPr>
          <a:xfrm>
            <a:off x="3851920" y="3580703"/>
            <a:ext cx="216024" cy="144016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C030864D-7E32-4DB9-8569-88000BA9F6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890616" y="4653136"/>
            <a:ext cx="1800000" cy="1350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2F52607A-66A8-47D8-B7EF-5B3B1984B4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393960"/>
            <a:ext cx="1350000" cy="1350000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06AF8FAD-FE79-459F-9A0A-5F1B961245F8}"/>
              </a:ext>
            </a:extLst>
          </p:cNvPr>
          <p:cNvSpPr/>
          <p:nvPr/>
        </p:nvSpPr>
        <p:spPr>
          <a:xfrm>
            <a:off x="3275856" y="4450973"/>
            <a:ext cx="5544616" cy="1664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/>
              <a:t>スミスさんは　</a:t>
            </a:r>
            <a:r>
              <a:rPr lang="ja-JP" altLang="en-US" u="sng" dirty="0"/>
              <a:t>なっとうを　食べる</a:t>
            </a:r>
            <a:r>
              <a:rPr lang="ja-JP" altLang="en-US" dirty="0"/>
              <a:t>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ja-JP" dirty="0"/>
              <a:t>	</a:t>
            </a:r>
            <a:r>
              <a:rPr lang="ja-JP" altLang="en-US" dirty="0">
                <a:solidFill>
                  <a:schemeClr val="accent2"/>
                </a:solidFill>
              </a:rPr>
              <a:t>なっとうを　食べる　ことが　できる。</a:t>
            </a:r>
            <a:endParaRPr lang="en-US" altLang="ja-JP" dirty="0">
              <a:solidFill>
                <a:schemeClr val="accent2"/>
              </a:solidFill>
            </a:endParaRPr>
          </a:p>
          <a:p>
            <a:pPr>
              <a:lnSpc>
                <a:spcPct val="200000"/>
              </a:lnSpc>
            </a:pPr>
            <a:r>
              <a:rPr lang="en-US" altLang="ja-JP" dirty="0"/>
              <a:t>	</a:t>
            </a:r>
            <a:r>
              <a:rPr lang="ja-JP" altLang="en-US" dirty="0">
                <a:solidFill>
                  <a:schemeClr val="accent5"/>
                </a:solidFill>
              </a:rPr>
              <a:t>なっとうが　食べられる。</a:t>
            </a:r>
            <a:endParaRPr lang="ko-KR" altLang="en-US" dirty="0">
              <a:solidFill>
                <a:schemeClr val="accent5"/>
              </a:solidFill>
            </a:endParaRPr>
          </a:p>
        </p:txBody>
      </p:sp>
      <p:sp>
        <p:nvSpPr>
          <p:cNvPr id="19" name="화살표: 오른쪽 18">
            <a:extLst>
              <a:ext uri="{FF2B5EF4-FFF2-40B4-BE49-F238E27FC236}">
                <a16:creationId xmlns:a16="http://schemas.microsoft.com/office/drawing/2014/main" xmlns="" id="{C5B245FD-5462-4338-9484-06521B583267}"/>
              </a:ext>
            </a:extLst>
          </p:cNvPr>
          <p:cNvSpPr/>
          <p:nvPr/>
        </p:nvSpPr>
        <p:spPr>
          <a:xfrm>
            <a:off x="3851920" y="5307361"/>
            <a:ext cx="216024" cy="144016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화살표: 오른쪽 19">
            <a:extLst>
              <a:ext uri="{FF2B5EF4-FFF2-40B4-BE49-F238E27FC236}">
                <a16:creationId xmlns:a16="http://schemas.microsoft.com/office/drawing/2014/main" xmlns="" id="{370A7941-9E06-4E69-AC64-4DD8BB9E7384}"/>
              </a:ext>
            </a:extLst>
          </p:cNvPr>
          <p:cNvSpPr/>
          <p:nvPr/>
        </p:nvSpPr>
        <p:spPr>
          <a:xfrm>
            <a:off x="3851920" y="5863680"/>
            <a:ext cx="216024" cy="144016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6F1847B-A749-413A-AA1B-0FFC3618D64F}"/>
              </a:ext>
            </a:extLst>
          </p:cNvPr>
          <p:cNvSpPr txBox="1"/>
          <p:nvPr/>
        </p:nvSpPr>
        <p:spPr>
          <a:xfrm>
            <a:off x="4077088" y="2275644"/>
            <a:ext cx="8191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しゃ　しん</a:t>
            </a:r>
            <a:endParaRPr lang="ko-KR" altLang="en-US" sz="7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74547D1-93FD-4CA9-BC8D-43918F92FA79}"/>
              </a:ext>
            </a:extLst>
          </p:cNvPr>
          <p:cNvSpPr txBox="1"/>
          <p:nvPr/>
        </p:nvSpPr>
        <p:spPr>
          <a:xfrm>
            <a:off x="4279145" y="2821580"/>
            <a:ext cx="8191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>
                <a:solidFill>
                  <a:schemeClr val="accent2"/>
                </a:solidFill>
              </a:rPr>
              <a:t>しゃ　しん</a:t>
            </a:r>
            <a:endParaRPr lang="ko-KR" altLang="en-US" sz="700" dirty="0">
              <a:solidFill>
                <a:schemeClr val="accent2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FC6828F-D573-49EB-A1F8-CB2D7C25A3DF}"/>
              </a:ext>
            </a:extLst>
          </p:cNvPr>
          <p:cNvSpPr txBox="1"/>
          <p:nvPr/>
        </p:nvSpPr>
        <p:spPr>
          <a:xfrm>
            <a:off x="4279145" y="3376660"/>
            <a:ext cx="8191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>
                <a:solidFill>
                  <a:schemeClr val="accent5"/>
                </a:solidFill>
              </a:rPr>
              <a:t>しゃ　しん</a:t>
            </a:r>
            <a:endParaRPr lang="ko-KR" altLang="en-US" sz="700" dirty="0">
              <a:solidFill>
                <a:schemeClr val="accent5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950A965-810B-4B9D-A44D-8C6B30AE2B82}"/>
              </a:ext>
            </a:extLst>
          </p:cNvPr>
          <p:cNvSpPr txBox="1"/>
          <p:nvPr/>
        </p:nvSpPr>
        <p:spPr>
          <a:xfrm>
            <a:off x="5751560" y="4509120"/>
            <a:ext cx="8191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た</a:t>
            </a:r>
            <a:endParaRPr lang="ko-KR" altLang="en-US" sz="7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8E3AA6E-FAEF-4936-AB58-2F02814CC7E6}"/>
              </a:ext>
            </a:extLst>
          </p:cNvPr>
          <p:cNvSpPr txBox="1"/>
          <p:nvPr/>
        </p:nvSpPr>
        <p:spPr>
          <a:xfrm>
            <a:off x="5332841" y="5064717"/>
            <a:ext cx="8191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>
                <a:solidFill>
                  <a:schemeClr val="accent2"/>
                </a:solidFill>
              </a:rPr>
              <a:t>た</a:t>
            </a:r>
            <a:endParaRPr lang="ko-KR" altLang="en-US" sz="700" dirty="0">
              <a:solidFill>
                <a:schemeClr val="accent2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ACF158D-766F-47A3-AF79-DA92C9A5C94A}"/>
              </a:ext>
            </a:extLst>
          </p:cNvPr>
          <p:cNvSpPr txBox="1"/>
          <p:nvPr/>
        </p:nvSpPr>
        <p:spPr>
          <a:xfrm>
            <a:off x="5367866" y="5610653"/>
            <a:ext cx="8191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>
                <a:solidFill>
                  <a:schemeClr val="accent5"/>
                </a:solidFill>
              </a:rPr>
              <a:t>た</a:t>
            </a:r>
            <a:endParaRPr lang="ko-KR" altLang="en-US" sz="700" dirty="0">
              <a:solidFill>
                <a:schemeClr val="accent5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2632097-66E2-4E1F-BBD6-BBCA129990AF}"/>
              </a:ext>
            </a:extLst>
          </p:cNvPr>
          <p:cNvSpPr txBox="1"/>
          <p:nvPr/>
        </p:nvSpPr>
        <p:spPr>
          <a:xfrm>
            <a:off x="878975" y="4282474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4"/>
                </a:solidFill>
                <a:latin typeface="ＭＳ Ｐゴシック" panose="020B0600070205080204" pitchFamily="34" charset="-128"/>
              </a:rPr>
              <a:t>➊</a:t>
            </a:r>
            <a:endParaRPr lang="ko-KR" alt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44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5E01C03-2943-48E9-8AE1-AA616FD18C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881416" y="2369523"/>
            <a:ext cx="1800000" cy="13500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042A9460-232D-4E4E-A7B8-F4F12F48F5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1" b="2121"/>
          <a:stretch/>
        </p:blipFill>
        <p:spPr>
          <a:xfrm>
            <a:off x="886016" y="4653136"/>
            <a:ext cx="1800000" cy="135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528" y="1268760"/>
            <a:ext cx="7632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1. </a:t>
            </a:r>
            <a:r>
              <a:rPr lang="ko-KR" altLang="en-US" sz="1400" dirty="0"/>
              <a:t>주어진 말을 보기와 같이 바꾸어 써 봅시다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2" name="화살표: 오른쪽 1">
            <a:extLst>
              <a:ext uri="{FF2B5EF4-FFF2-40B4-BE49-F238E27FC236}">
                <a16:creationId xmlns:a16="http://schemas.microsoft.com/office/drawing/2014/main" xmlns="" id="{E4906397-61C1-4713-8ACC-FF3A0FBE42A2}"/>
              </a:ext>
            </a:extLst>
          </p:cNvPr>
          <p:cNvSpPr/>
          <p:nvPr/>
        </p:nvSpPr>
        <p:spPr>
          <a:xfrm>
            <a:off x="3851920" y="3024384"/>
            <a:ext cx="216024" cy="144016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화살표: 오른쪽 13">
            <a:extLst>
              <a:ext uri="{FF2B5EF4-FFF2-40B4-BE49-F238E27FC236}">
                <a16:creationId xmlns:a16="http://schemas.microsoft.com/office/drawing/2014/main" xmlns="" id="{776971D2-5BD1-404A-8E82-17B6285854CB}"/>
              </a:ext>
            </a:extLst>
          </p:cNvPr>
          <p:cNvSpPr/>
          <p:nvPr/>
        </p:nvSpPr>
        <p:spPr>
          <a:xfrm>
            <a:off x="3851920" y="3580703"/>
            <a:ext cx="216024" cy="144016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06AF8FAD-FE79-459F-9A0A-5F1B961245F8}"/>
              </a:ext>
            </a:extLst>
          </p:cNvPr>
          <p:cNvSpPr/>
          <p:nvPr/>
        </p:nvSpPr>
        <p:spPr>
          <a:xfrm>
            <a:off x="3275856" y="4450973"/>
            <a:ext cx="5544616" cy="1664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/>
              <a:t>ひとりで　</a:t>
            </a:r>
            <a:r>
              <a:rPr lang="ja-JP" altLang="en-US" u="sng" dirty="0"/>
              <a:t>キムチを　つくる</a:t>
            </a:r>
            <a:r>
              <a:rPr lang="ja-JP" altLang="en-US" dirty="0"/>
              <a:t>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ja-JP" dirty="0"/>
              <a:t>	</a:t>
            </a:r>
            <a:r>
              <a:rPr lang="ja-JP" altLang="en-US" dirty="0">
                <a:solidFill>
                  <a:schemeClr val="accent2"/>
                </a:solidFill>
              </a:rPr>
              <a:t>キムチを　つくる　ことが　できる。</a:t>
            </a:r>
            <a:endParaRPr lang="en-US" altLang="ja-JP" dirty="0">
              <a:solidFill>
                <a:schemeClr val="accent2"/>
              </a:solidFill>
            </a:endParaRPr>
          </a:p>
          <a:p>
            <a:pPr>
              <a:lnSpc>
                <a:spcPct val="200000"/>
              </a:lnSpc>
            </a:pPr>
            <a:r>
              <a:rPr lang="en-US" altLang="ja-JP" dirty="0"/>
              <a:t>	</a:t>
            </a:r>
            <a:r>
              <a:rPr lang="ja-JP" altLang="en-US" dirty="0">
                <a:solidFill>
                  <a:schemeClr val="accent5"/>
                </a:solidFill>
              </a:rPr>
              <a:t>キムチが　つくられる。</a:t>
            </a:r>
            <a:endParaRPr lang="ko-KR" altLang="en-US" dirty="0">
              <a:solidFill>
                <a:schemeClr val="accent5"/>
              </a:solidFill>
            </a:endParaRPr>
          </a:p>
        </p:txBody>
      </p:sp>
      <p:sp>
        <p:nvSpPr>
          <p:cNvPr id="19" name="화살표: 오른쪽 18">
            <a:extLst>
              <a:ext uri="{FF2B5EF4-FFF2-40B4-BE49-F238E27FC236}">
                <a16:creationId xmlns:a16="http://schemas.microsoft.com/office/drawing/2014/main" xmlns="" id="{C5B245FD-5462-4338-9484-06521B583267}"/>
              </a:ext>
            </a:extLst>
          </p:cNvPr>
          <p:cNvSpPr/>
          <p:nvPr/>
        </p:nvSpPr>
        <p:spPr>
          <a:xfrm>
            <a:off x="3851920" y="5307361"/>
            <a:ext cx="216024" cy="144016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화살표: 오른쪽 19">
            <a:extLst>
              <a:ext uri="{FF2B5EF4-FFF2-40B4-BE49-F238E27FC236}">
                <a16:creationId xmlns:a16="http://schemas.microsoft.com/office/drawing/2014/main" xmlns="" id="{370A7941-9E06-4E69-AC64-4DD8BB9E7384}"/>
              </a:ext>
            </a:extLst>
          </p:cNvPr>
          <p:cNvSpPr/>
          <p:nvPr/>
        </p:nvSpPr>
        <p:spPr>
          <a:xfrm>
            <a:off x="3851920" y="5863680"/>
            <a:ext cx="216024" cy="144016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xmlns="" id="{FCAFB725-3FFD-467F-8C9C-656F07D1A74E}"/>
              </a:ext>
            </a:extLst>
          </p:cNvPr>
          <p:cNvSpPr/>
          <p:nvPr/>
        </p:nvSpPr>
        <p:spPr>
          <a:xfrm>
            <a:off x="3271256" y="2167360"/>
            <a:ext cx="55446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/>
              <a:t>ホテルの　ロビーで　</a:t>
            </a:r>
            <a:r>
              <a:rPr lang="ja-JP" altLang="en-US" u="sng" dirty="0"/>
              <a:t>ワイファイ</a:t>
            </a:r>
            <a:r>
              <a:rPr lang="en-US" altLang="ja-JP" u="sng" dirty="0"/>
              <a:t>(Wi-Fi)</a:t>
            </a:r>
            <a:r>
              <a:rPr lang="ja-JP" altLang="en-US" u="sng" dirty="0"/>
              <a:t>を　使う</a:t>
            </a:r>
            <a:r>
              <a:rPr lang="ja-JP" altLang="en-US" dirty="0"/>
              <a:t>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ja-JP" dirty="0"/>
              <a:t>	</a:t>
            </a:r>
            <a:r>
              <a:rPr lang="ja-JP" altLang="en-US" dirty="0">
                <a:solidFill>
                  <a:schemeClr val="accent2"/>
                </a:solidFill>
              </a:rPr>
              <a:t>ワイファイを　使う　ことが　できる。</a:t>
            </a:r>
            <a:endParaRPr lang="en-US" altLang="ja-JP" dirty="0">
              <a:solidFill>
                <a:schemeClr val="accent2"/>
              </a:solidFill>
            </a:endParaRPr>
          </a:p>
          <a:p>
            <a:pPr>
              <a:lnSpc>
                <a:spcPct val="200000"/>
              </a:lnSpc>
            </a:pPr>
            <a:r>
              <a:rPr lang="en-US" altLang="ja-JP" dirty="0"/>
              <a:t>	</a:t>
            </a:r>
            <a:r>
              <a:rPr lang="ja-JP" altLang="en-US" dirty="0">
                <a:solidFill>
                  <a:schemeClr val="accent5"/>
                </a:solidFill>
              </a:rPr>
              <a:t>ワイファイが　使える。</a:t>
            </a:r>
            <a:endParaRPr lang="ko-KR" altLang="en-US" dirty="0">
              <a:solidFill>
                <a:schemeClr val="accent5"/>
              </a:solidFill>
            </a:endParaRPr>
          </a:p>
        </p:txBody>
      </p:sp>
      <p:sp>
        <p:nvSpPr>
          <p:cNvPr id="17" name="화살표: 오른쪽 16">
            <a:extLst>
              <a:ext uri="{FF2B5EF4-FFF2-40B4-BE49-F238E27FC236}">
                <a16:creationId xmlns:a16="http://schemas.microsoft.com/office/drawing/2014/main" xmlns="" id="{C63227D9-84B2-45D6-BFCC-BCF7DF296038}"/>
              </a:ext>
            </a:extLst>
          </p:cNvPr>
          <p:cNvSpPr/>
          <p:nvPr/>
        </p:nvSpPr>
        <p:spPr>
          <a:xfrm>
            <a:off x="3847320" y="3023748"/>
            <a:ext cx="216024" cy="144016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화살표: 오른쪽 17">
            <a:extLst>
              <a:ext uri="{FF2B5EF4-FFF2-40B4-BE49-F238E27FC236}">
                <a16:creationId xmlns:a16="http://schemas.microsoft.com/office/drawing/2014/main" xmlns="" id="{CFD48CBE-639B-4CCF-95E6-92FED89FEBF7}"/>
              </a:ext>
            </a:extLst>
          </p:cNvPr>
          <p:cNvSpPr/>
          <p:nvPr/>
        </p:nvSpPr>
        <p:spPr>
          <a:xfrm>
            <a:off x="3847320" y="3580067"/>
            <a:ext cx="216024" cy="144016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7D8B7E3-502C-40A7-BC24-BD6AB405E76A}"/>
              </a:ext>
            </a:extLst>
          </p:cNvPr>
          <p:cNvSpPr txBox="1"/>
          <p:nvPr/>
        </p:nvSpPr>
        <p:spPr>
          <a:xfrm>
            <a:off x="7263728" y="2223152"/>
            <a:ext cx="4320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つか</a:t>
            </a:r>
            <a:endParaRPr lang="ko-KR" altLang="en-US" sz="7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16AC09C-D85E-435F-9BF7-0C61D7F4EC7D}"/>
              </a:ext>
            </a:extLst>
          </p:cNvPr>
          <p:cNvSpPr txBox="1"/>
          <p:nvPr/>
        </p:nvSpPr>
        <p:spPr>
          <a:xfrm>
            <a:off x="5508104" y="2777680"/>
            <a:ext cx="4320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>
                <a:solidFill>
                  <a:schemeClr val="accent2"/>
                </a:solidFill>
              </a:rPr>
              <a:t>つか</a:t>
            </a:r>
            <a:endParaRPr lang="ko-KR" altLang="en-US" sz="700" dirty="0">
              <a:solidFill>
                <a:schemeClr val="accent2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29F1EF3-9D53-4F18-971D-D26188D81FA3}"/>
              </a:ext>
            </a:extLst>
          </p:cNvPr>
          <p:cNvSpPr txBox="1"/>
          <p:nvPr/>
        </p:nvSpPr>
        <p:spPr>
          <a:xfrm>
            <a:off x="5543536" y="3316111"/>
            <a:ext cx="4320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>
                <a:solidFill>
                  <a:schemeClr val="accent5"/>
                </a:solidFill>
              </a:rPr>
              <a:t>つか</a:t>
            </a:r>
            <a:endParaRPr lang="ko-KR" altLang="en-US" sz="700" dirty="0">
              <a:solidFill>
                <a:schemeClr val="accent5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3B7CA42-71D7-467E-90E4-D91446564C6A}"/>
              </a:ext>
            </a:extLst>
          </p:cNvPr>
          <p:cNvSpPr txBox="1"/>
          <p:nvPr/>
        </p:nvSpPr>
        <p:spPr>
          <a:xfrm>
            <a:off x="878975" y="4282474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4"/>
                </a:solidFill>
                <a:latin typeface="ＭＳ Ｐゴシック" panose="020B0600070205080204" pitchFamily="34" charset="-128"/>
              </a:rPr>
              <a:t>➌</a:t>
            </a:r>
            <a:endParaRPr lang="ko-KR" altLang="en-US" dirty="0">
              <a:solidFill>
                <a:schemeClr val="accent4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9EDAD65-82BD-4FDC-868D-90500ABD3F2D}"/>
              </a:ext>
            </a:extLst>
          </p:cNvPr>
          <p:cNvSpPr txBox="1"/>
          <p:nvPr/>
        </p:nvSpPr>
        <p:spPr>
          <a:xfrm>
            <a:off x="878976" y="1999526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4"/>
                </a:solidFill>
                <a:latin typeface="ＭＳ Ｐゴシック"/>
              </a:rPr>
              <a:t>➋</a:t>
            </a:r>
            <a:endParaRPr lang="ko-KR" alt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63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3528" y="1268760"/>
            <a:ext cx="8424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3. </a:t>
            </a:r>
            <a:r>
              <a:rPr lang="ko-KR" altLang="en-US" sz="1400" dirty="0"/>
              <a:t>주어진 단어를 한자 또는 히라가나로 써 봅시다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580590" y="2132856"/>
            <a:ext cx="8023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4"/>
                </a:solidFill>
                <a:latin typeface="ＭＳ Ｐゴシック"/>
              </a:rPr>
              <a:t>➊</a:t>
            </a:r>
            <a:r>
              <a:rPr lang="ko-KR" altLang="en-US" dirty="0">
                <a:latin typeface="ＭＳ Ｐゴシック"/>
              </a:rPr>
              <a:t> 한자를 따라 써 봅시다</a:t>
            </a:r>
            <a:r>
              <a:rPr lang="en-US" altLang="ko-KR" dirty="0">
                <a:latin typeface="ＭＳ Ｐゴシック"/>
              </a:rPr>
              <a:t>.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0590" y="4293096"/>
            <a:ext cx="8023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4"/>
                </a:solidFill>
                <a:latin typeface="ＭＳ Ｐゴシック"/>
              </a:rPr>
              <a:t>➋</a:t>
            </a:r>
            <a:r>
              <a:rPr lang="ko-KR" altLang="en-US" dirty="0">
                <a:latin typeface="ＭＳ Ｐゴシック"/>
              </a:rPr>
              <a:t> 한자를 히라가나로 바꾸어 써 봅시다</a:t>
            </a:r>
            <a:r>
              <a:rPr lang="en-US" altLang="ko-KR" dirty="0">
                <a:latin typeface="ＭＳ Ｐゴシック"/>
              </a:rPr>
              <a:t>.</a:t>
            </a:r>
            <a:endParaRPr lang="ko-KR" altLang="en-US" dirty="0"/>
          </a:p>
        </p:txBody>
      </p:sp>
      <p:sp>
        <p:nvSpPr>
          <p:cNvPr id="3" name="모서리가 둥근 직사각형 2"/>
          <p:cNvSpPr/>
          <p:nvPr/>
        </p:nvSpPr>
        <p:spPr>
          <a:xfrm>
            <a:off x="971600" y="2924944"/>
            <a:ext cx="1512168" cy="10081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000" dirty="0">
                <a:solidFill>
                  <a:schemeClr val="tx1"/>
                </a:solidFill>
              </a:rPr>
              <a:t>写真</a:t>
            </a:r>
            <a:endParaRPr lang="ko-KR" altLang="en-US" sz="3000" dirty="0">
              <a:solidFill>
                <a:schemeClr val="tx1"/>
              </a:solidFill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971600" y="5013176"/>
            <a:ext cx="1512168" cy="10081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000" dirty="0">
                <a:solidFill>
                  <a:schemeClr val="tx1"/>
                </a:solidFill>
              </a:rPr>
              <a:t>家族</a:t>
            </a:r>
            <a:endParaRPr lang="ko-KR" altLang="en-US" sz="30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62083" y="3014204"/>
            <a:ext cx="1656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00" dirty="0"/>
              <a:t>しゃ　　しん</a:t>
            </a:r>
            <a:endParaRPr lang="ko-KR" altLang="en-US" sz="1000" dirty="0"/>
          </a:p>
        </p:txBody>
      </p:sp>
      <p:sp>
        <p:nvSpPr>
          <p:cNvPr id="6" name="직사각형 5"/>
          <p:cNvSpPr/>
          <p:nvPr/>
        </p:nvSpPr>
        <p:spPr>
          <a:xfrm>
            <a:off x="2771796" y="3152001"/>
            <a:ext cx="95410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3000" dirty="0">
                <a:solidFill>
                  <a:schemeClr val="bg1">
                    <a:lumMod val="65000"/>
                  </a:schemeClr>
                </a:solidFill>
              </a:rPr>
              <a:t>写真</a:t>
            </a:r>
            <a:endParaRPr lang="ko-KR" altLang="en-US" sz="3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2771796" y="5240233"/>
            <a:ext cx="116891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3000" dirty="0">
                <a:solidFill>
                  <a:schemeClr val="bg1">
                    <a:lumMod val="65000"/>
                  </a:schemeClr>
                </a:solidFill>
              </a:rPr>
              <a:t>かぞく</a:t>
            </a:r>
            <a:endParaRPr lang="ko-KR" altLang="en-US" sz="3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54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80728"/>
            <a:ext cx="27363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ホテル</a:t>
            </a: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ロビー</a:t>
            </a: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ワイファイ</a:t>
            </a:r>
            <a:r>
              <a:rPr lang="en-US" altLang="ja-JP" dirty="0"/>
              <a:t>(Wi-Fi)</a:t>
            </a:r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ひとりで</a:t>
            </a:r>
            <a:endParaRPr lang="en-US" altLang="ja-JP" dirty="0"/>
          </a:p>
        </p:txBody>
      </p:sp>
      <p:sp>
        <p:nvSpPr>
          <p:cNvPr id="3" name="TextBox 2"/>
          <p:cNvSpPr txBox="1"/>
          <p:nvPr/>
        </p:nvSpPr>
        <p:spPr>
          <a:xfrm>
            <a:off x="2483768" y="980727"/>
            <a:ext cx="30963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호텔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로비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와이파이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혼자서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25312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323528" y="1484784"/>
            <a:ext cx="1364118" cy="648072"/>
            <a:chOff x="323528" y="1484784"/>
            <a:chExt cx="1364118" cy="648072"/>
          </a:xfrm>
        </p:grpSpPr>
        <p:sp>
          <p:nvSpPr>
            <p:cNvPr id="2" name="모서리가 둥근 직사각형 1"/>
            <p:cNvSpPr/>
            <p:nvPr/>
          </p:nvSpPr>
          <p:spPr>
            <a:xfrm>
              <a:off x="323528" y="1484784"/>
              <a:ext cx="648072" cy="648072"/>
            </a:xfrm>
            <a:prstGeom prst="roundRect">
              <a:avLst/>
            </a:prstGeom>
            <a:solidFill>
              <a:srgbClr val="35B1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01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41315" y="1624154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/>
                <a:t>한자</a:t>
              </a:r>
              <a:endParaRPr lang="en-US" altLang="ko-KR" dirty="0"/>
            </a:p>
          </p:txBody>
        </p:sp>
      </p:grpSp>
      <p:sp>
        <p:nvSpPr>
          <p:cNvPr id="5" name="모서리가 둥근 직사각형 4"/>
          <p:cNvSpPr/>
          <p:nvPr/>
        </p:nvSpPr>
        <p:spPr>
          <a:xfrm>
            <a:off x="495053" y="2780928"/>
            <a:ext cx="8352928" cy="295232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모서리가 둥근 직사각형 5"/>
          <p:cNvSpPr/>
          <p:nvPr/>
        </p:nvSpPr>
        <p:spPr>
          <a:xfrm>
            <a:off x="351037" y="3212976"/>
            <a:ext cx="2088232" cy="2088232"/>
          </a:xfrm>
          <a:prstGeom prst="roundRect">
            <a:avLst/>
          </a:prstGeom>
          <a:solidFill>
            <a:srgbClr val="FCFCC4"/>
          </a:solidFill>
          <a:ln w="12700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0" dirty="0">
                <a:solidFill>
                  <a:schemeClr val="tx1"/>
                </a:solidFill>
              </a:rPr>
              <a:t>家</a:t>
            </a:r>
            <a:endParaRPr lang="ko-KR" altLang="en-US" sz="10000" dirty="0">
              <a:solidFill>
                <a:schemeClr val="tx1"/>
              </a:solidFill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2536406" y="3212976"/>
            <a:ext cx="6212058" cy="9361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dirty="0">
                <a:solidFill>
                  <a:schemeClr val="accent4"/>
                </a:solidFill>
              </a:rPr>
              <a:t>[</a:t>
            </a:r>
            <a:r>
              <a:rPr lang="ko-KR" altLang="en-US" dirty="0">
                <a:solidFill>
                  <a:schemeClr val="accent4"/>
                </a:solidFill>
              </a:rPr>
              <a:t>훈</a:t>
            </a:r>
            <a:r>
              <a:rPr lang="en-US" altLang="ko-KR" dirty="0">
                <a:solidFill>
                  <a:schemeClr val="accent4"/>
                </a:solidFill>
              </a:rPr>
              <a:t>]</a:t>
            </a:r>
            <a:r>
              <a:rPr lang="en-US" altLang="ko-KR" dirty="0">
                <a:solidFill>
                  <a:schemeClr val="tx1"/>
                </a:solidFill>
              </a:rPr>
              <a:t> </a:t>
            </a:r>
            <a:r>
              <a:rPr lang="ja-JP" altLang="en-US" dirty="0">
                <a:solidFill>
                  <a:schemeClr val="tx1"/>
                </a:solidFill>
              </a:rPr>
              <a:t>いえ・うち</a:t>
            </a:r>
            <a:r>
              <a:rPr lang="en-US" altLang="ja-JP" dirty="0">
                <a:solidFill>
                  <a:schemeClr val="tx1"/>
                </a:solidFill>
              </a:rPr>
              <a:t>	</a:t>
            </a:r>
            <a:r>
              <a:rPr lang="en-US" altLang="ja-JP" dirty="0">
                <a:solidFill>
                  <a:schemeClr val="bg2">
                    <a:lumMod val="25000"/>
                  </a:schemeClr>
                </a:solidFill>
              </a:rPr>
              <a:t>[</a:t>
            </a:r>
            <a:r>
              <a:rPr lang="ko-KR" altLang="en-US" dirty="0">
                <a:solidFill>
                  <a:schemeClr val="bg2">
                    <a:lumMod val="25000"/>
                  </a:schemeClr>
                </a:solidFill>
              </a:rPr>
              <a:t>예</a:t>
            </a:r>
            <a:r>
              <a:rPr lang="en-US" altLang="ko-KR" dirty="0">
                <a:solidFill>
                  <a:schemeClr val="bg2">
                    <a:lumMod val="25000"/>
                  </a:schemeClr>
                </a:solidFill>
              </a:rPr>
              <a:t>]</a:t>
            </a:r>
            <a:r>
              <a:rPr lang="en-US" altLang="ko-KR" dirty="0">
                <a:solidFill>
                  <a:schemeClr val="tx1"/>
                </a:solidFill>
              </a:rPr>
              <a:t> </a:t>
            </a:r>
            <a:r>
              <a:rPr lang="ja-JP" altLang="en-US" dirty="0">
                <a:solidFill>
                  <a:schemeClr val="tx1"/>
                </a:solidFill>
              </a:rPr>
              <a:t>家に　帰る</a:t>
            </a:r>
            <a:r>
              <a:rPr lang="ko-KR" altLang="en-US" dirty="0">
                <a:solidFill>
                  <a:schemeClr val="tx1"/>
                </a:solidFill>
              </a:rPr>
              <a:t> 집에 돌아가다</a:t>
            </a:r>
            <a:endParaRPr lang="en-US" altLang="ja-JP" dirty="0">
              <a:solidFill>
                <a:schemeClr val="tx1"/>
              </a:solidFill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2536406" y="4365104"/>
            <a:ext cx="6212058" cy="9361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dirty="0">
                <a:solidFill>
                  <a:schemeClr val="accent3"/>
                </a:solidFill>
              </a:rPr>
              <a:t>[</a:t>
            </a:r>
            <a:r>
              <a:rPr lang="ko-KR" altLang="en-US" dirty="0">
                <a:solidFill>
                  <a:schemeClr val="accent3"/>
                </a:solidFill>
              </a:rPr>
              <a:t>음</a:t>
            </a:r>
            <a:r>
              <a:rPr lang="en-US" altLang="ko-KR" dirty="0">
                <a:solidFill>
                  <a:schemeClr val="accent3"/>
                </a:solidFill>
              </a:rPr>
              <a:t>]</a:t>
            </a:r>
            <a:r>
              <a:rPr lang="en-US" altLang="ko-KR" dirty="0">
                <a:solidFill>
                  <a:schemeClr val="tx1"/>
                </a:solidFill>
              </a:rPr>
              <a:t> </a:t>
            </a:r>
            <a:r>
              <a:rPr lang="ja-JP" altLang="en-US" dirty="0">
                <a:solidFill>
                  <a:schemeClr val="tx1"/>
                </a:solidFill>
              </a:rPr>
              <a:t>か</a:t>
            </a:r>
            <a:r>
              <a:rPr lang="en-US" altLang="ja-JP" dirty="0">
                <a:solidFill>
                  <a:schemeClr val="tx1"/>
                </a:solidFill>
              </a:rPr>
              <a:t>		</a:t>
            </a:r>
            <a:r>
              <a:rPr lang="en-US" altLang="ja-JP" dirty="0">
                <a:solidFill>
                  <a:schemeClr val="bg2">
                    <a:lumMod val="25000"/>
                  </a:schemeClr>
                </a:solidFill>
              </a:rPr>
              <a:t>[</a:t>
            </a:r>
            <a:r>
              <a:rPr lang="ko-KR" altLang="en-US" dirty="0">
                <a:solidFill>
                  <a:schemeClr val="bg2">
                    <a:lumMod val="25000"/>
                  </a:schemeClr>
                </a:solidFill>
              </a:rPr>
              <a:t>예</a:t>
            </a:r>
            <a:r>
              <a:rPr lang="en-US" altLang="ko-KR" dirty="0">
                <a:solidFill>
                  <a:schemeClr val="bg2">
                    <a:lumMod val="25000"/>
                  </a:schemeClr>
                </a:solidFill>
              </a:rPr>
              <a:t>]</a:t>
            </a:r>
            <a:r>
              <a:rPr lang="en-US" altLang="ko-KR" dirty="0">
                <a:solidFill>
                  <a:schemeClr val="tx1"/>
                </a:solidFill>
              </a:rPr>
              <a:t> </a:t>
            </a:r>
            <a:r>
              <a:rPr lang="ja-JP" altLang="en-US" dirty="0">
                <a:solidFill>
                  <a:schemeClr val="tx1"/>
                </a:solidFill>
              </a:rPr>
              <a:t>家族</a:t>
            </a:r>
            <a:r>
              <a:rPr lang="ko-KR" altLang="en-US" dirty="0">
                <a:solidFill>
                  <a:schemeClr val="tx1"/>
                </a:solidFill>
              </a:rPr>
              <a:t> 가족</a:t>
            </a:r>
            <a:endParaRPr lang="en-US" altLang="ko-KR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92307" y="3362503"/>
            <a:ext cx="5760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いえ</a:t>
            </a:r>
            <a:endParaRPr lang="ko-KR" altLang="en-US" sz="700" dirty="0"/>
          </a:p>
        </p:txBody>
      </p:sp>
      <p:sp>
        <p:nvSpPr>
          <p:cNvPr id="13" name="TextBox 12"/>
          <p:cNvSpPr txBox="1"/>
          <p:nvPr/>
        </p:nvSpPr>
        <p:spPr>
          <a:xfrm>
            <a:off x="4932040" y="4526372"/>
            <a:ext cx="5760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か　　ぞく</a:t>
            </a:r>
            <a:endParaRPr lang="ko-KR" altLang="en-US" sz="7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C2CC952-D6CC-4FE8-B5D0-133B92959E76}"/>
              </a:ext>
            </a:extLst>
          </p:cNvPr>
          <p:cNvSpPr txBox="1"/>
          <p:nvPr/>
        </p:nvSpPr>
        <p:spPr>
          <a:xfrm>
            <a:off x="5482226" y="3363425"/>
            <a:ext cx="5760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かえ</a:t>
            </a:r>
            <a:endParaRPr lang="ko-KR" altLang="en-US" sz="700" dirty="0"/>
          </a:p>
        </p:txBody>
      </p:sp>
    </p:spTree>
    <p:extLst>
      <p:ext uri="{BB962C8B-B14F-4D97-AF65-F5344CB8AC3E}">
        <p14:creationId xmlns:p14="http://schemas.microsoft.com/office/powerpoint/2010/main" val="8338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>
            <a:extLst>
              <a:ext uri="{FF2B5EF4-FFF2-40B4-BE49-F238E27FC236}">
                <a16:creationId xmlns:a16="http://schemas.microsoft.com/office/drawing/2014/main" xmlns="" id="{51E13889-F3F4-4F6A-8A44-067D39A5AF6F}"/>
              </a:ext>
            </a:extLst>
          </p:cNvPr>
          <p:cNvGrpSpPr/>
          <p:nvPr/>
        </p:nvGrpSpPr>
        <p:grpSpPr>
          <a:xfrm>
            <a:off x="323528" y="1818399"/>
            <a:ext cx="3912892" cy="648072"/>
            <a:chOff x="323528" y="1484784"/>
            <a:chExt cx="3912892" cy="648072"/>
          </a:xfrm>
        </p:grpSpPr>
        <p:sp>
          <p:nvSpPr>
            <p:cNvPr id="19" name="모서리가 둥근 직사각형 10">
              <a:extLst>
                <a:ext uri="{FF2B5EF4-FFF2-40B4-BE49-F238E27FC236}">
                  <a16:creationId xmlns:a16="http://schemas.microsoft.com/office/drawing/2014/main" xmlns="" id="{AF575948-E362-4001-A405-CB6978E67C05}"/>
                </a:ext>
              </a:extLst>
            </p:cNvPr>
            <p:cNvSpPr/>
            <p:nvPr/>
          </p:nvSpPr>
          <p:spPr>
            <a:xfrm>
              <a:off x="323528" y="1484784"/>
              <a:ext cx="648072" cy="648072"/>
            </a:xfrm>
            <a:prstGeom prst="roundRect">
              <a:avLst/>
            </a:prstGeom>
            <a:solidFill>
              <a:srgbClr val="35B1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02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DB67F23B-9B9D-4BE5-BDAC-5F823BCF8F7E}"/>
                </a:ext>
              </a:extLst>
            </p:cNvPr>
            <p:cNvSpPr txBox="1"/>
            <p:nvPr/>
          </p:nvSpPr>
          <p:spPr>
            <a:xfrm>
              <a:off x="1041315" y="1624154"/>
              <a:ext cx="31951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/>
                <a:t>동사의 가능형</a:t>
              </a:r>
              <a:r>
                <a:rPr lang="ja-JP" altLang="en-US" dirty="0"/>
                <a:t>　</a:t>
              </a:r>
              <a:r>
                <a:rPr lang="en-US" altLang="ja-JP" dirty="0"/>
                <a:t>(~</a:t>
              </a:r>
              <a:r>
                <a:rPr lang="ko-KR" altLang="en-US" dirty="0"/>
                <a:t>할 수 있다</a:t>
              </a:r>
              <a:r>
                <a:rPr lang="en-US" altLang="ko-KR" dirty="0"/>
                <a:t>)</a:t>
              </a:r>
            </a:p>
          </p:txBody>
        </p:sp>
      </p:grpSp>
      <p:graphicFrame>
        <p:nvGraphicFramePr>
          <p:cNvPr id="21" name="표 20">
            <a:extLst>
              <a:ext uri="{FF2B5EF4-FFF2-40B4-BE49-F238E27FC236}">
                <a16:creationId xmlns:a16="http://schemas.microsoft.com/office/drawing/2014/main" xmlns="" id="{6B628B5F-5B8F-4DDA-B1B4-BC5D95A443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941032"/>
              </p:ext>
            </p:extLst>
          </p:nvPr>
        </p:nvGraphicFramePr>
        <p:xfrm>
          <a:off x="323528" y="2605841"/>
          <a:ext cx="8496944" cy="35257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0160">
                  <a:extLst>
                    <a:ext uri="{9D8B030D-6E8A-4147-A177-3AD203B41FA5}">
                      <a16:colId xmlns:a16="http://schemas.microsoft.com/office/drawing/2014/main" xmlns="" val="2868096115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xmlns="" val="1500970705"/>
                    </a:ext>
                  </a:extLst>
                </a:gridCol>
                <a:gridCol w="2484276">
                  <a:extLst>
                    <a:ext uri="{9D8B030D-6E8A-4147-A177-3AD203B41FA5}">
                      <a16:colId xmlns:a16="http://schemas.microsoft.com/office/drawing/2014/main" xmlns="" val="2123386354"/>
                    </a:ext>
                  </a:extLst>
                </a:gridCol>
                <a:gridCol w="2124236">
                  <a:extLst>
                    <a:ext uri="{9D8B030D-6E8A-4147-A177-3AD203B41FA5}">
                      <a16:colId xmlns:a16="http://schemas.microsoft.com/office/drawing/2014/main" xmlns="" val="12983773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동사 종류</a:t>
                      </a:r>
                    </a:p>
                  </a:txBody>
                  <a:tcPr anchor="ctr">
                    <a:solidFill>
                      <a:srgbClr val="36B4A5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활용 방법</a:t>
                      </a:r>
                    </a:p>
                  </a:txBody>
                  <a:tcPr anchor="ctr">
                    <a:solidFill>
                      <a:srgbClr val="36B4A5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기본형</a:t>
                      </a:r>
                    </a:p>
                  </a:txBody>
                  <a:tcPr anchor="ctr">
                    <a:solidFill>
                      <a:srgbClr val="36B4A5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예</a:t>
                      </a:r>
                    </a:p>
                  </a:txBody>
                  <a:tcPr anchor="ctr">
                    <a:solidFill>
                      <a:srgbClr val="36B4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09943551"/>
                  </a:ext>
                </a:extLst>
              </a:tr>
              <a:tr h="111252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</a:t>
                      </a:r>
                      <a:r>
                        <a:rPr lang="ko-KR" altLang="en-US" dirty="0"/>
                        <a:t>그룹 동사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/>
                        <a:t>う</a:t>
                      </a:r>
                      <a:r>
                        <a:rPr lang="ko-KR" altLang="en-US" dirty="0"/>
                        <a:t>단</a:t>
                      </a:r>
                      <a:r>
                        <a:rPr lang="ja-JP" altLang="en-US" dirty="0"/>
                        <a:t> </a:t>
                      </a:r>
                      <a:r>
                        <a:rPr lang="ko-KR" altLang="en-US" dirty="0"/>
                        <a:t>→ </a:t>
                      </a:r>
                      <a:r>
                        <a:rPr lang="ja-JP" altLang="en-US" dirty="0"/>
                        <a:t>え</a:t>
                      </a:r>
                      <a:r>
                        <a:rPr lang="ko-KR" altLang="en-US" dirty="0"/>
                        <a:t>단 </a:t>
                      </a:r>
                      <a:r>
                        <a:rPr lang="en-US" altLang="ko-KR" dirty="0"/>
                        <a:t>+</a:t>
                      </a:r>
                      <a:r>
                        <a:rPr lang="ko-KR" altLang="en-US" dirty="0"/>
                        <a:t> </a:t>
                      </a:r>
                      <a:r>
                        <a:rPr lang="ja-JP" altLang="en-US" dirty="0"/>
                        <a:t>る</a:t>
                      </a:r>
                      <a:endParaRPr lang="en-US" altLang="ko-K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ja-JP" altLang="en-US" dirty="0"/>
                        <a:t>とる　</a:t>
                      </a:r>
                      <a:r>
                        <a:rPr lang="ko-KR" altLang="en-US" dirty="0"/>
                        <a:t>찍다</a:t>
                      </a: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ja-JP" altLang="en-US" dirty="0"/>
                        <a:t>いく　</a:t>
                      </a:r>
                      <a:r>
                        <a:rPr lang="ko-KR" altLang="en-US" dirty="0"/>
                        <a:t>가다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ja-JP" altLang="en-US" dirty="0"/>
                        <a:t>とれる</a:t>
                      </a:r>
                      <a:endParaRPr lang="en-US" altLang="ja-JP" dirty="0"/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ja-JP" altLang="en-US" dirty="0"/>
                        <a:t>いける</a:t>
                      </a:r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502118758"/>
                  </a:ext>
                </a:extLst>
              </a:tr>
              <a:tr h="99598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2</a:t>
                      </a:r>
                      <a:r>
                        <a:rPr lang="ko-KR" altLang="en-US" dirty="0"/>
                        <a:t>그룹 동사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/>
                        <a:t>～る</a:t>
                      </a:r>
                      <a:r>
                        <a:rPr lang="ko-KR" altLang="en-US" dirty="0"/>
                        <a:t> → </a:t>
                      </a:r>
                      <a:r>
                        <a:rPr lang="ja-JP" altLang="en-US" dirty="0"/>
                        <a:t>～られる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ja-JP" altLang="en-US" dirty="0"/>
                        <a:t>おきる　</a:t>
                      </a:r>
                      <a:r>
                        <a:rPr lang="ko-KR" altLang="en-US" dirty="0"/>
                        <a:t>일어나다</a:t>
                      </a: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ja-JP" altLang="en-US" dirty="0"/>
                        <a:t>たべる　</a:t>
                      </a:r>
                      <a:r>
                        <a:rPr lang="ko-KR" altLang="en-US" dirty="0"/>
                        <a:t>먹다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ja-JP" altLang="en-US" dirty="0"/>
                        <a:t>おきられる</a:t>
                      </a:r>
                      <a:endParaRPr lang="ko-KR" altLang="en-US" dirty="0"/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ja-JP" altLang="en-US" dirty="0"/>
                        <a:t>たべられる</a:t>
                      </a:r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74849426"/>
                  </a:ext>
                </a:extLst>
              </a:tr>
              <a:tr h="104639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3</a:t>
                      </a:r>
                      <a:r>
                        <a:rPr lang="ko-KR" altLang="en-US" dirty="0"/>
                        <a:t>그룹 동사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불규칙 활용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ja-JP" altLang="en-US" dirty="0"/>
                        <a:t>する　</a:t>
                      </a:r>
                      <a:r>
                        <a:rPr lang="ko-KR" altLang="en-US" dirty="0"/>
                        <a:t>하다</a:t>
                      </a: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ja-JP" altLang="en-US" dirty="0"/>
                        <a:t>くる　</a:t>
                      </a:r>
                      <a:r>
                        <a:rPr lang="ko-KR" altLang="en-US" dirty="0"/>
                        <a:t>오다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ja-JP" altLang="en-US" dirty="0"/>
                        <a:t>できる</a:t>
                      </a:r>
                      <a:endParaRPr lang="ko-KR" altLang="en-US" dirty="0"/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ja-JP" altLang="en-US" dirty="0"/>
                        <a:t>こられる</a:t>
                      </a:r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7928091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638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323528" y="1818399"/>
            <a:ext cx="8640960" cy="1155903"/>
            <a:chOff x="323528" y="1484784"/>
            <a:chExt cx="8640960" cy="1155903"/>
          </a:xfrm>
        </p:grpSpPr>
        <p:grpSp>
          <p:nvGrpSpPr>
            <p:cNvPr id="4" name="그룹 3"/>
            <p:cNvGrpSpPr/>
            <p:nvPr/>
          </p:nvGrpSpPr>
          <p:grpSpPr>
            <a:xfrm>
              <a:off x="323528" y="1484784"/>
              <a:ext cx="3044065" cy="648072"/>
              <a:chOff x="323528" y="1484784"/>
              <a:chExt cx="3044065" cy="648072"/>
            </a:xfrm>
          </p:grpSpPr>
          <p:sp>
            <p:nvSpPr>
              <p:cNvPr id="2" name="모서리가 둥근 직사각형 1"/>
              <p:cNvSpPr/>
              <p:nvPr/>
            </p:nvSpPr>
            <p:spPr>
              <a:xfrm>
                <a:off x="323528" y="1484784"/>
                <a:ext cx="648072" cy="648072"/>
              </a:xfrm>
              <a:prstGeom prst="roundRect">
                <a:avLst/>
              </a:prstGeom>
              <a:solidFill>
                <a:srgbClr val="35B1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dirty="0"/>
                  <a:t>03</a:t>
                </a: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041315" y="1624154"/>
                <a:ext cx="23262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dirty="0"/>
                  <a:t>～そうだ　</a:t>
                </a:r>
                <a:r>
                  <a:rPr lang="en-US" altLang="ja-JP" dirty="0"/>
                  <a:t>~</a:t>
                </a:r>
                <a:r>
                  <a:rPr lang="ko-KR" altLang="en-US" dirty="0"/>
                  <a:t>라고 한다</a:t>
                </a:r>
                <a:endParaRPr lang="en-US" altLang="ko-KR" dirty="0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323528" y="2132856"/>
              <a:ext cx="864096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ja-JP" dirty="0"/>
                <a:t>300</a:t>
              </a:r>
              <a:r>
                <a:rPr lang="ja-JP" altLang="en-US" dirty="0"/>
                <a:t>年前に　できた</a:t>
              </a:r>
              <a:r>
                <a:rPr lang="ja-JP" altLang="en-US" dirty="0">
                  <a:solidFill>
                    <a:schemeClr val="accent6"/>
                  </a:solidFill>
                </a:rPr>
                <a:t>そうです</a:t>
              </a:r>
              <a:r>
                <a:rPr lang="ja-JP" altLang="en-US" dirty="0"/>
                <a:t>。　</a:t>
              </a:r>
              <a:r>
                <a:rPr lang="en-US" altLang="ko-KR" dirty="0"/>
                <a:t>300</a:t>
              </a:r>
              <a:r>
                <a:rPr lang="ko-KR" altLang="en-US" dirty="0"/>
                <a:t>년 전에 생겼다고 합니다</a:t>
              </a:r>
              <a:r>
                <a:rPr lang="en-US" altLang="ko-KR" dirty="0"/>
                <a:t>.</a:t>
              </a:r>
              <a:r>
                <a:rPr lang="en-US" altLang="ko-KR" dirty="0">
                  <a:solidFill>
                    <a:schemeClr val="accent3">
                      <a:lumMod val="75000"/>
                    </a:schemeClr>
                  </a:solidFill>
                </a:rPr>
                <a:t>			</a:t>
              </a: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323528" y="4162687"/>
            <a:ext cx="8640960" cy="1571402"/>
            <a:chOff x="323528" y="1484784"/>
            <a:chExt cx="8640960" cy="1571402"/>
          </a:xfrm>
        </p:grpSpPr>
        <p:grpSp>
          <p:nvGrpSpPr>
            <p:cNvPr id="8" name="그룹 7"/>
            <p:cNvGrpSpPr/>
            <p:nvPr/>
          </p:nvGrpSpPr>
          <p:grpSpPr>
            <a:xfrm>
              <a:off x="323528" y="1484784"/>
              <a:ext cx="5905426" cy="648072"/>
              <a:chOff x="323528" y="1484784"/>
              <a:chExt cx="5905426" cy="648072"/>
            </a:xfrm>
          </p:grpSpPr>
          <p:sp>
            <p:nvSpPr>
              <p:cNvPr id="10" name="모서리가 둥근 직사각형 9"/>
              <p:cNvSpPr/>
              <p:nvPr/>
            </p:nvSpPr>
            <p:spPr>
              <a:xfrm>
                <a:off x="323528" y="1484784"/>
                <a:ext cx="648072" cy="648072"/>
              </a:xfrm>
              <a:prstGeom prst="roundRect">
                <a:avLst/>
              </a:prstGeom>
              <a:solidFill>
                <a:srgbClr val="35B1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dirty="0"/>
                  <a:t>04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041315" y="1624154"/>
                <a:ext cx="51876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/>
                  <a:t>(</a:t>
                </a:r>
                <a:r>
                  <a:rPr lang="ja-JP" altLang="en-US" dirty="0"/>
                  <a:t>～に　よると</a:t>
                </a:r>
                <a:r>
                  <a:rPr lang="en-US" altLang="ja-JP" dirty="0"/>
                  <a:t>)</a:t>
                </a:r>
                <a:r>
                  <a:rPr lang="ja-JP" altLang="en-US" dirty="0"/>
                  <a:t> ～らしい　</a:t>
                </a:r>
                <a:r>
                  <a:rPr lang="en-US" altLang="ja-JP" dirty="0"/>
                  <a:t>(~</a:t>
                </a:r>
                <a:r>
                  <a:rPr lang="ko-KR" altLang="en-US" dirty="0"/>
                  <a:t>에 의하면</a:t>
                </a:r>
                <a:r>
                  <a:rPr lang="en-US" altLang="ko-KR" dirty="0"/>
                  <a:t>) </a:t>
                </a:r>
                <a:r>
                  <a:rPr lang="en-US" altLang="ja-JP" dirty="0"/>
                  <a:t>~</a:t>
                </a:r>
                <a:r>
                  <a:rPr lang="ko-KR" altLang="en-US" dirty="0"/>
                  <a:t>인 것 같다</a:t>
                </a:r>
                <a:endParaRPr lang="en-US" altLang="ko-KR" dirty="0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323528" y="2132856"/>
              <a:ext cx="86409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ja-JP" altLang="en-US" dirty="0"/>
                <a:t>ネット</a:t>
              </a:r>
              <a:r>
                <a:rPr lang="ja-JP" altLang="en-US" dirty="0">
                  <a:solidFill>
                    <a:schemeClr val="accent6"/>
                  </a:solidFill>
                </a:rPr>
                <a:t>に　よると</a:t>
              </a:r>
              <a:r>
                <a:rPr lang="ja-JP" altLang="en-US" dirty="0"/>
                <a:t>、今も　人が　すんで　いる</a:t>
              </a:r>
              <a:r>
                <a:rPr lang="ja-JP" altLang="en-US" dirty="0">
                  <a:solidFill>
                    <a:schemeClr val="accent6"/>
                  </a:solidFill>
                </a:rPr>
                <a:t>らしい</a:t>
              </a:r>
              <a:r>
                <a:rPr lang="ja-JP" altLang="en-US" dirty="0"/>
                <a:t>。　</a:t>
              </a:r>
              <a:endParaRPr lang="en-US" altLang="ja-JP" dirty="0"/>
            </a:p>
            <a:p>
              <a:pPr>
                <a:lnSpc>
                  <a:spcPct val="150000"/>
                </a:lnSpc>
              </a:pPr>
              <a:r>
                <a:rPr lang="ko-KR" altLang="en-US" dirty="0"/>
                <a:t>인터넷에 의하면</a:t>
              </a:r>
              <a:r>
                <a:rPr lang="en-US" altLang="ko-KR" dirty="0"/>
                <a:t>, </a:t>
              </a:r>
              <a:r>
                <a:rPr lang="ko-KR" altLang="en-US" dirty="0"/>
                <a:t>지금도 사람이 살고 있는 것 같다</a:t>
              </a:r>
              <a:r>
                <a:rPr lang="en-US" altLang="ko-KR" dirty="0"/>
                <a:t>.	</a:t>
              </a:r>
              <a:r>
                <a:rPr lang="en-US" altLang="ko-KR" dirty="0">
                  <a:solidFill>
                    <a:schemeClr val="accent3">
                      <a:lumMod val="75000"/>
                    </a:schemeClr>
                  </a:solidFill>
                </a:rPr>
                <a:t>			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35286" y="2449219"/>
            <a:ext cx="63715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ねん　まえ</a:t>
            </a:r>
            <a:endParaRPr lang="ko-KR" altLang="en-US" sz="700" dirty="0"/>
          </a:p>
        </p:txBody>
      </p:sp>
      <p:sp>
        <p:nvSpPr>
          <p:cNvPr id="15" name="TextBox 14"/>
          <p:cNvSpPr txBox="1"/>
          <p:nvPr/>
        </p:nvSpPr>
        <p:spPr>
          <a:xfrm>
            <a:off x="1979527" y="4788526"/>
            <a:ext cx="63715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いま</a:t>
            </a:r>
            <a:endParaRPr lang="ko-KR" altLang="en-US" sz="700" dirty="0"/>
          </a:p>
        </p:txBody>
      </p:sp>
      <p:sp>
        <p:nvSpPr>
          <p:cNvPr id="16" name="TextBox 15"/>
          <p:cNvSpPr txBox="1"/>
          <p:nvPr/>
        </p:nvSpPr>
        <p:spPr>
          <a:xfrm>
            <a:off x="2555776" y="4788526"/>
            <a:ext cx="63715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ひと</a:t>
            </a:r>
            <a:endParaRPr lang="ko-KR" altLang="en-US" sz="700" dirty="0"/>
          </a:p>
        </p:txBody>
      </p:sp>
    </p:spTree>
    <p:extLst>
      <p:ext uri="{BB962C8B-B14F-4D97-AF65-F5344CB8AC3E}">
        <p14:creationId xmlns:p14="http://schemas.microsoft.com/office/powerpoint/2010/main" val="307638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323528" y="1818399"/>
            <a:ext cx="8640960" cy="1571402"/>
            <a:chOff x="323528" y="1484784"/>
            <a:chExt cx="8640960" cy="1571402"/>
          </a:xfrm>
        </p:grpSpPr>
        <p:grpSp>
          <p:nvGrpSpPr>
            <p:cNvPr id="4" name="그룹 3"/>
            <p:cNvGrpSpPr/>
            <p:nvPr/>
          </p:nvGrpSpPr>
          <p:grpSpPr>
            <a:xfrm>
              <a:off x="323528" y="1484784"/>
              <a:ext cx="3882436" cy="648072"/>
              <a:chOff x="323528" y="1484784"/>
              <a:chExt cx="3882436" cy="648072"/>
            </a:xfrm>
          </p:grpSpPr>
          <p:sp>
            <p:nvSpPr>
              <p:cNvPr id="2" name="모서리가 둥근 직사각형 1"/>
              <p:cNvSpPr/>
              <p:nvPr/>
            </p:nvSpPr>
            <p:spPr>
              <a:xfrm>
                <a:off x="323528" y="1484784"/>
                <a:ext cx="648072" cy="648072"/>
              </a:xfrm>
              <a:prstGeom prst="roundRect">
                <a:avLst/>
              </a:prstGeom>
              <a:solidFill>
                <a:srgbClr val="35B1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dirty="0"/>
                  <a:t>05</a:t>
                </a: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041315" y="1624154"/>
                <a:ext cx="31646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dirty="0"/>
                  <a:t>まるで　～みたい　</a:t>
                </a:r>
                <a:r>
                  <a:rPr lang="ko-KR" altLang="en-US" dirty="0"/>
                  <a:t>마치 </a:t>
                </a:r>
                <a:r>
                  <a:rPr lang="en-US" altLang="ko-KR" dirty="0"/>
                  <a:t>~</a:t>
                </a:r>
                <a:r>
                  <a:rPr lang="ko-KR" altLang="en-US" dirty="0"/>
                  <a:t>같다</a:t>
                </a:r>
                <a:endParaRPr lang="en-US" altLang="ko-KR" dirty="0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323528" y="2132856"/>
              <a:ext cx="86409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ja-JP" altLang="en-US" dirty="0">
                  <a:solidFill>
                    <a:schemeClr val="accent6"/>
                  </a:solidFill>
                </a:rPr>
                <a:t>まるで</a:t>
              </a:r>
              <a:r>
                <a:rPr lang="ja-JP" altLang="en-US" dirty="0"/>
                <a:t>  むかしに  タイムスリップした</a:t>
              </a:r>
              <a:r>
                <a:rPr lang="ja-JP" altLang="en-US" dirty="0">
                  <a:solidFill>
                    <a:schemeClr val="accent6"/>
                  </a:solidFill>
                </a:rPr>
                <a:t>みたい</a:t>
              </a:r>
              <a:r>
                <a:rPr lang="ja-JP" altLang="en-US" dirty="0"/>
                <a:t>。　</a:t>
              </a:r>
              <a:endParaRPr lang="en-US" altLang="ja-JP" dirty="0"/>
            </a:p>
            <a:p>
              <a:pPr>
                <a:lnSpc>
                  <a:spcPct val="150000"/>
                </a:lnSpc>
              </a:pPr>
              <a:r>
                <a:rPr lang="ko-KR" altLang="en-US" dirty="0"/>
                <a:t>마치 옛날로 </a:t>
              </a:r>
              <a:r>
                <a:rPr lang="ko-KR" altLang="en-US" dirty="0" err="1"/>
                <a:t>타임슬립한</a:t>
              </a:r>
              <a:r>
                <a:rPr lang="ko-KR" altLang="en-US" dirty="0"/>
                <a:t> 것 같다</a:t>
              </a:r>
              <a:r>
                <a:rPr lang="en-US" altLang="ko-KR" dirty="0"/>
                <a:t>.</a:t>
              </a:r>
              <a:r>
                <a:rPr lang="en-US" altLang="ko-KR" dirty="0">
                  <a:solidFill>
                    <a:schemeClr val="accent3">
                      <a:lumMod val="75000"/>
                    </a:schemeClr>
                  </a:solidFill>
                </a:rPr>
                <a:t>			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399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80728"/>
            <a:ext cx="219624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まっすぐ</a:t>
            </a: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左</a:t>
            </a: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曲がる</a:t>
            </a: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しんごう</a:t>
            </a: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わたる</a:t>
            </a: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二つ目</a:t>
            </a: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かど</a:t>
            </a: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右</a:t>
            </a:r>
            <a:endParaRPr lang="en-US" altLang="ja-JP" dirty="0"/>
          </a:p>
        </p:txBody>
      </p:sp>
      <p:sp>
        <p:nvSpPr>
          <p:cNvPr id="3" name="TextBox 2"/>
          <p:cNvSpPr txBox="1"/>
          <p:nvPr/>
        </p:nvSpPr>
        <p:spPr>
          <a:xfrm>
            <a:off x="2339752" y="980727"/>
            <a:ext cx="309634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곧장</a:t>
            </a:r>
            <a:r>
              <a:rPr lang="en-US" altLang="ko-KR" dirty="0"/>
              <a:t>, </a:t>
            </a:r>
            <a:r>
              <a:rPr lang="ko-KR" altLang="en-US" dirty="0"/>
              <a:t>똑바로</a:t>
            </a:r>
            <a:endParaRPr lang="en-US" altLang="ko-KR" dirty="0"/>
          </a:p>
          <a:p>
            <a:endParaRPr lang="en-US" altLang="ja-JP" dirty="0"/>
          </a:p>
          <a:p>
            <a:r>
              <a:rPr lang="ko-KR" altLang="en-US" dirty="0"/>
              <a:t>왼쪽</a:t>
            </a:r>
            <a:endParaRPr lang="en-US" altLang="ko-KR" dirty="0"/>
          </a:p>
          <a:p>
            <a:endParaRPr lang="en-US" altLang="ja-JP" dirty="0"/>
          </a:p>
          <a:p>
            <a:r>
              <a:rPr lang="ko-KR" altLang="en-US" dirty="0"/>
              <a:t>돌다</a:t>
            </a:r>
            <a:endParaRPr lang="en-US" altLang="ko-KR" dirty="0"/>
          </a:p>
          <a:p>
            <a:endParaRPr lang="en-US" altLang="ja-JP" dirty="0"/>
          </a:p>
          <a:p>
            <a:r>
              <a:rPr lang="ko-KR" altLang="en-US" dirty="0"/>
              <a:t>신호</a:t>
            </a:r>
            <a:endParaRPr lang="en-US" altLang="ko-KR" dirty="0"/>
          </a:p>
          <a:p>
            <a:endParaRPr lang="en-US" altLang="ja-JP" dirty="0"/>
          </a:p>
          <a:p>
            <a:r>
              <a:rPr lang="ko-KR" altLang="en-US" dirty="0"/>
              <a:t>건너다</a:t>
            </a:r>
            <a:endParaRPr lang="en-US" altLang="ko-KR" dirty="0"/>
          </a:p>
          <a:p>
            <a:endParaRPr lang="en-US" altLang="ja-JP" dirty="0"/>
          </a:p>
          <a:p>
            <a:r>
              <a:rPr lang="ko-KR" altLang="en-US" dirty="0"/>
              <a:t>두 번째</a:t>
            </a:r>
            <a:endParaRPr lang="en-US" altLang="ko-KR" dirty="0"/>
          </a:p>
          <a:p>
            <a:endParaRPr lang="en-US" altLang="ja-JP" dirty="0"/>
          </a:p>
          <a:p>
            <a:r>
              <a:rPr lang="ko-KR" altLang="en-US" dirty="0"/>
              <a:t>모퉁이</a:t>
            </a:r>
            <a:endParaRPr lang="en-US" altLang="ko-KR" dirty="0"/>
          </a:p>
          <a:p>
            <a:endParaRPr lang="en-US" altLang="ja-JP" dirty="0"/>
          </a:p>
          <a:p>
            <a:r>
              <a:rPr lang="ko-KR" altLang="en-US" dirty="0"/>
              <a:t>오른쪽</a:t>
            </a:r>
            <a:endParaRPr lang="en-US" altLang="ja-JP" dirty="0"/>
          </a:p>
        </p:txBody>
      </p:sp>
      <p:sp>
        <p:nvSpPr>
          <p:cNvPr id="4" name="TextBox 3"/>
          <p:cNvSpPr txBox="1"/>
          <p:nvPr/>
        </p:nvSpPr>
        <p:spPr>
          <a:xfrm>
            <a:off x="721072" y="1958679"/>
            <a:ext cx="5040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まが</a:t>
            </a:r>
            <a:endParaRPr lang="ko-KR" altLang="en-US" sz="700" dirty="0"/>
          </a:p>
        </p:txBody>
      </p:sp>
      <p:sp>
        <p:nvSpPr>
          <p:cNvPr id="6" name="TextBox 5"/>
          <p:cNvSpPr txBox="1"/>
          <p:nvPr/>
        </p:nvSpPr>
        <p:spPr>
          <a:xfrm>
            <a:off x="693362" y="1412776"/>
            <a:ext cx="77258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ひだり</a:t>
            </a:r>
            <a:endParaRPr lang="ko-KR" altLang="en-US" sz="7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0BE8E61-90C9-43A2-AAD3-95ACC9C25BE2}"/>
              </a:ext>
            </a:extLst>
          </p:cNvPr>
          <p:cNvSpPr txBox="1"/>
          <p:nvPr/>
        </p:nvSpPr>
        <p:spPr>
          <a:xfrm>
            <a:off x="1209438" y="3589604"/>
            <a:ext cx="5040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め</a:t>
            </a:r>
            <a:endParaRPr lang="ko-KR" altLang="en-US" sz="7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E3CA910-8672-436B-A529-1C6DEF677645}"/>
              </a:ext>
            </a:extLst>
          </p:cNvPr>
          <p:cNvSpPr txBox="1"/>
          <p:nvPr/>
        </p:nvSpPr>
        <p:spPr>
          <a:xfrm>
            <a:off x="735222" y="3589603"/>
            <a:ext cx="5040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ふた</a:t>
            </a:r>
            <a:endParaRPr lang="ko-KR" altLang="en-US" sz="7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96EBCE0-BF1D-4CBC-AF2F-0D3994879E76}"/>
              </a:ext>
            </a:extLst>
          </p:cNvPr>
          <p:cNvSpPr txBox="1"/>
          <p:nvPr/>
        </p:nvSpPr>
        <p:spPr>
          <a:xfrm>
            <a:off x="735222" y="4695292"/>
            <a:ext cx="5040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みぎ</a:t>
            </a:r>
            <a:endParaRPr lang="ko-KR" altLang="en-US" sz="700" dirty="0"/>
          </a:p>
        </p:txBody>
      </p:sp>
    </p:spTree>
    <p:extLst>
      <p:ext uri="{BB962C8B-B14F-4D97-AF65-F5344CB8AC3E}">
        <p14:creationId xmlns:p14="http://schemas.microsoft.com/office/powerpoint/2010/main" val="203225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349908"/>
            <a:ext cx="496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/>
              <a:t>명소 찾아가기 게임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3528" y="1112774"/>
            <a:ext cx="8424936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/>
              <a:t>가위바위보 게임을 하면서 일본의 명소를 찾아가 봅시다</a:t>
            </a:r>
            <a:r>
              <a:rPr lang="en-US" altLang="ko-KR" sz="1400" dirty="0"/>
              <a:t>.</a:t>
            </a:r>
          </a:p>
          <a:p>
            <a:pPr>
              <a:lnSpc>
                <a:spcPct val="150000"/>
              </a:lnSpc>
            </a:pPr>
            <a:endParaRPr lang="en-US" altLang="ko-KR" sz="1400" dirty="0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sz="1400" dirty="0"/>
              <a:t>친구와 가위바위보</a:t>
            </a:r>
            <a:r>
              <a:rPr lang="en-US" altLang="ko-KR" sz="1400" dirty="0"/>
              <a:t>(</a:t>
            </a:r>
            <a:r>
              <a:rPr lang="ko-KR" altLang="en-US" sz="1400" dirty="0" err="1"/>
              <a:t>じゃんけんぽん</a:t>
            </a:r>
            <a:r>
              <a:rPr lang="en-US" altLang="ko-KR" sz="1400" dirty="0"/>
              <a:t>)</a:t>
            </a:r>
            <a:r>
              <a:rPr lang="ko-KR" altLang="en-US" sz="1400" dirty="0"/>
              <a:t>를 하여 순서를 정하고 이긴 사람이 먼저 동전을 던집니다</a:t>
            </a:r>
            <a:r>
              <a:rPr lang="en-US" altLang="ko-KR" sz="1400" dirty="0"/>
              <a:t>. </a:t>
            </a:r>
            <a:r>
              <a:rPr lang="ko-KR" altLang="en-US" sz="1400" dirty="0"/>
              <a:t>동전의 앞면이 나오면 게임판에서 한 칸</a:t>
            </a:r>
            <a:r>
              <a:rPr lang="en-US" altLang="ko-KR" sz="1400" dirty="0"/>
              <a:t>, </a:t>
            </a:r>
            <a:r>
              <a:rPr lang="ko-KR" altLang="en-US" sz="1400" dirty="0"/>
              <a:t>뒷면이 나오면 두 칸을 이동합니다</a:t>
            </a:r>
            <a:r>
              <a:rPr lang="en-US" altLang="ko-KR" sz="1400" dirty="0"/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en-US" altLang="ko-KR" sz="1400" dirty="0"/>
          </a:p>
          <a:p>
            <a:pPr marL="342900" indent="-342900">
              <a:lnSpc>
                <a:spcPct val="150000"/>
              </a:lnSpc>
              <a:buAutoNum type="arabicPeriod" startAt="2"/>
            </a:pPr>
            <a:r>
              <a:rPr lang="ko-KR" altLang="en-US" sz="1400" dirty="0"/>
              <a:t>이동하여 나온 명소 이름을 </a:t>
            </a:r>
            <a:r>
              <a:rPr lang="ko-KR" altLang="en-US" sz="1400" dirty="0" err="1"/>
              <a:t>소리내어</a:t>
            </a:r>
            <a:r>
              <a:rPr lang="ko-KR" altLang="en-US" sz="1400" dirty="0"/>
              <a:t> 읽습니다</a:t>
            </a:r>
            <a:r>
              <a:rPr lang="en-US" altLang="ko-KR" sz="1400" dirty="0"/>
              <a:t>. </a:t>
            </a:r>
            <a:r>
              <a:rPr lang="ko-KR" altLang="en-US" sz="1400" dirty="0"/>
              <a:t>만약 못 읽거나 틀리게 읽은 경우에는 원래의 위치로 돌아갑니다</a:t>
            </a:r>
            <a:r>
              <a:rPr lang="en-US" altLang="ko-KR" sz="1400" dirty="0"/>
              <a:t>.</a:t>
            </a:r>
          </a:p>
          <a:p>
            <a:pPr marL="342900" indent="-342900">
              <a:lnSpc>
                <a:spcPct val="150000"/>
              </a:lnSpc>
              <a:buAutoNum type="arabicPeriod" startAt="2"/>
            </a:pPr>
            <a:endParaRPr lang="en-US" altLang="ko-KR" sz="1400" dirty="0"/>
          </a:p>
          <a:p>
            <a:pPr>
              <a:lnSpc>
                <a:spcPct val="150000"/>
              </a:lnSpc>
            </a:pPr>
            <a:r>
              <a:rPr lang="en-US" altLang="ko-KR" sz="1400" dirty="0"/>
              <a:t>3. </a:t>
            </a:r>
            <a:r>
              <a:rPr lang="ko-KR" altLang="en-US" sz="1400" dirty="0"/>
              <a:t>먼저 도착하는 사람이 이깁니다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58319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캡처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838554"/>
            <a:ext cx="6191052" cy="601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36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6" y="116632"/>
            <a:ext cx="6336704" cy="1620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4"/>
                </a:solidFill>
              </a:rPr>
              <a:t>일본의 세계유산</a:t>
            </a:r>
            <a:endParaRPr lang="en-US" altLang="ko-KR" sz="1400" dirty="0"/>
          </a:p>
          <a:p>
            <a:pPr algn="just">
              <a:lnSpc>
                <a:spcPct val="150000"/>
              </a:lnSpc>
            </a:pPr>
            <a:r>
              <a:rPr lang="ko-KR" altLang="en-US" sz="1400" dirty="0"/>
              <a:t> 세계문화유산은 인류의 소중한 유산이 인간의 부주의 때문에 파 </a:t>
            </a:r>
            <a:r>
              <a:rPr lang="ko-KR" altLang="en-US" sz="1400" dirty="0" err="1"/>
              <a:t>괴되는</a:t>
            </a:r>
            <a:r>
              <a:rPr lang="ko-KR" altLang="en-US" sz="1400" dirty="0"/>
              <a:t> 것을 막기 위해</a:t>
            </a:r>
            <a:r>
              <a:rPr lang="en-US" altLang="ko-KR" sz="1400" dirty="0"/>
              <a:t>, </a:t>
            </a:r>
            <a:r>
              <a:rPr lang="ko-KR" altLang="en-US" sz="1400" dirty="0"/>
              <a:t>유네스코가 각 나라에서 신청한 문화유산 과 자연유산 중에서 선정한다</a:t>
            </a:r>
            <a:r>
              <a:rPr lang="en-US" altLang="ko-KR" sz="1400" dirty="0"/>
              <a:t>.  </a:t>
            </a:r>
            <a:r>
              <a:rPr lang="ko-KR" altLang="en-US" sz="1400" dirty="0"/>
              <a:t>일본은 </a:t>
            </a:r>
            <a:r>
              <a:rPr lang="en-US" altLang="ko-KR" sz="1400" dirty="0"/>
              <a:t>2016</a:t>
            </a:r>
            <a:r>
              <a:rPr lang="ko-KR" altLang="en-US" sz="1400" dirty="0"/>
              <a:t>년 </a:t>
            </a:r>
            <a:r>
              <a:rPr lang="en-US" altLang="ko-KR" sz="1400" dirty="0"/>
              <a:t>12</a:t>
            </a:r>
            <a:r>
              <a:rPr lang="ko-KR" altLang="en-US" sz="1400" dirty="0"/>
              <a:t>월 기준으로 문화유산 </a:t>
            </a:r>
            <a:r>
              <a:rPr lang="en-US" altLang="ko-KR" sz="1400" dirty="0"/>
              <a:t>16</a:t>
            </a:r>
            <a:r>
              <a:rPr lang="ko-KR" altLang="en-US" sz="1400" dirty="0"/>
              <a:t>건</a:t>
            </a:r>
            <a:r>
              <a:rPr lang="en-US" altLang="ko-KR" sz="1400" dirty="0"/>
              <a:t>, </a:t>
            </a:r>
            <a:r>
              <a:rPr lang="ko-KR" altLang="en-US" sz="1400" dirty="0"/>
              <a:t>자연유산 </a:t>
            </a:r>
            <a:r>
              <a:rPr lang="en-US" altLang="ko-KR" sz="1400" dirty="0"/>
              <a:t>4</a:t>
            </a:r>
            <a:r>
              <a:rPr lang="ko-KR" altLang="en-US" sz="1400" dirty="0"/>
              <a:t>건이 등재되어 있다</a:t>
            </a:r>
            <a:r>
              <a:rPr lang="en-US" altLang="ko-KR" sz="1400" dirty="0"/>
              <a:t>.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9FF63575-34DB-474C-B35D-708E63B477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03" y="2060848"/>
            <a:ext cx="6572301" cy="4392488"/>
          </a:xfrm>
          <a:prstGeom prst="rect">
            <a:avLst/>
          </a:prstGeom>
        </p:spPr>
      </p:pic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xmlns="" id="{32A18DA3-DC08-4A21-99D1-65A5A9C7E7D4}"/>
              </a:ext>
            </a:extLst>
          </p:cNvPr>
          <p:cNvSpPr/>
          <p:nvPr/>
        </p:nvSpPr>
        <p:spPr>
          <a:xfrm>
            <a:off x="3923928" y="5120988"/>
            <a:ext cx="4968552" cy="159579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ko-KR" altLang="en-US" dirty="0" err="1">
                <a:solidFill>
                  <a:schemeClr val="tx1"/>
                </a:solidFill>
              </a:rPr>
              <a:t>히메지성</a:t>
            </a:r>
            <a:endParaRPr lang="en-US" altLang="ko-KR" dirty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ko-KR" altLang="en-US" dirty="0" err="1">
                <a:solidFill>
                  <a:schemeClr val="tx1"/>
                </a:solidFill>
              </a:rPr>
              <a:t>효고현에</a:t>
            </a:r>
            <a:r>
              <a:rPr lang="ko-KR" altLang="en-US" dirty="0">
                <a:solidFill>
                  <a:schemeClr val="tx1"/>
                </a:solidFill>
              </a:rPr>
              <a:t> 있는 성으로</a:t>
            </a:r>
            <a:r>
              <a:rPr lang="en-US" altLang="ko-KR" dirty="0">
                <a:solidFill>
                  <a:schemeClr val="tx1"/>
                </a:solidFill>
              </a:rPr>
              <a:t>, </a:t>
            </a:r>
            <a:r>
              <a:rPr lang="ko-KR" altLang="en-US" dirty="0">
                <a:solidFill>
                  <a:schemeClr val="tx1"/>
                </a:solidFill>
              </a:rPr>
              <a:t>흰색 벽과 우아하게 위로 젖혀진 처마가 마치 날아오르려는 백로 처럼 보인다고 해서 ‘</a:t>
            </a:r>
            <a:r>
              <a:rPr lang="ko-KR" altLang="en-US" dirty="0" err="1">
                <a:solidFill>
                  <a:schemeClr val="tx1"/>
                </a:solidFill>
              </a:rPr>
              <a:t>백로성’으로도</a:t>
            </a:r>
            <a:r>
              <a:rPr lang="ko-KR" altLang="en-US" dirty="0">
                <a:solidFill>
                  <a:schemeClr val="tx1"/>
                </a:solidFill>
              </a:rPr>
              <a:t> 불린다</a:t>
            </a:r>
            <a:r>
              <a:rPr lang="en-US" altLang="ko-KR" dirty="0">
                <a:solidFill>
                  <a:schemeClr val="tx1"/>
                </a:solidFill>
              </a:rPr>
              <a:t>.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58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9FF63575-34DB-474C-B35D-708E63B477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994" y="178152"/>
            <a:ext cx="6725495" cy="5044121"/>
          </a:xfrm>
          <a:prstGeom prst="rect">
            <a:avLst/>
          </a:prstGeom>
        </p:spPr>
      </p:pic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xmlns="" id="{32A18DA3-DC08-4A21-99D1-65A5A9C7E7D4}"/>
              </a:ext>
            </a:extLst>
          </p:cNvPr>
          <p:cNvSpPr/>
          <p:nvPr/>
        </p:nvSpPr>
        <p:spPr>
          <a:xfrm>
            <a:off x="179510" y="3789040"/>
            <a:ext cx="8208914" cy="28908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ko-KR" altLang="en-US" dirty="0">
                <a:solidFill>
                  <a:schemeClr val="tx1"/>
                </a:solidFill>
              </a:rPr>
              <a:t>히로시마 원폭 돔</a:t>
            </a:r>
            <a:endParaRPr lang="en-US" altLang="ko-KR" dirty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ko-KR" altLang="en-US" dirty="0" smtClean="0">
                <a:solidFill>
                  <a:schemeClr val="tx1"/>
                </a:solidFill>
              </a:rPr>
              <a:t>제</a:t>
            </a:r>
            <a:r>
              <a:rPr lang="en-US" altLang="ko-KR" dirty="0">
                <a:solidFill>
                  <a:schemeClr val="tx1"/>
                </a:solidFill>
              </a:rPr>
              <a:t>2</a:t>
            </a:r>
            <a:r>
              <a:rPr lang="ko-KR" altLang="en-US" dirty="0">
                <a:solidFill>
                  <a:schemeClr val="tx1"/>
                </a:solidFill>
              </a:rPr>
              <a:t>차 세계대전 때의 전쟁 유적이다</a:t>
            </a:r>
            <a:r>
              <a:rPr lang="en-US" altLang="ko-KR" dirty="0">
                <a:solidFill>
                  <a:schemeClr val="tx1"/>
                </a:solidFill>
              </a:rPr>
              <a:t>. </a:t>
            </a:r>
            <a:r>
              <a:rPr lang="ko-KR" altLang="en-US" dirty="0">
                <a:solidFill>
                  <a:schemeClr val="tx1"/>
                </a:solidFill>
              </a:rPr>
              <a:t>히 </a:t>
            </a:r>
            <a:r>
              <a:rPr lang="ko-KR" altLang="en-US" dirty="0" err="1">
                <a:solidFill>
                  <a:schemeClr val="tx1"/>
                </a:solidFill>
              </a:rPr>
              <a:t>로시마에</a:t>
            </a:r>
            <a:r>
              <a:rPr lang="ko-KR" altLang="en-US" dirty="0">
                <a:solidFill>
                  <a:schemeClr val="tx1"/>
                </a:solidFill>
              </a:rPr>
              <a:t> 투하된 원자폭탄에 의해 파괴 되고 남아 있는 건물의 잔해를 그대로 보 존하여 평화의 중요성을 강조하고 있다</a:t>
            </a:r>
            <a:r>
              <a:rPr lang="en-US" altLang="ko-KR" dirty="0">
                <a:solidFill>
                  <a:schemeClr val="tx1"/>
                </a:solidFill>
              </a:rPr>
              <a:t>.  </a:t>
            </a:r>
            <a:r>
              <a:rPr lang="ko-KR" altLang="en-US" dirty="0">
                <a:solidFill>
                  <a:schemeClr val="tx1"/>
                </a:solidFill>
              </a:rPr>
              <a:t>제</a:t>
            </a:r>
            <a:r>
              <a:rPr lang="en-US" altLang="ko-KR" dirty="0">
                <a:solidFill>
                  <a:schemeClr val="tx1"/>
                </a:solidFill>
              </a:rPr>
              <a:t>2</a:t>
            </a:r>
            <a:r>
              <a:rPr lang="ko-KR" altLang="en-US" dirty="0">
                <a:solidFill>
                  <a:schemeClr val="tx1"/>
                </a:solidFill>
              </a:rPr>
              <a:t>차 세계대전 때의 전쟁 유적이다</a:t>
            </a:r>
            <a:r>
              <a:rPr lang="en-US" altLang="ko-KR" dirty="0">
                <a:solidFill>
                  <a:schemeClr val="tx1"/>
                </a:solidFill>
              </a:rPr>
              <a:t>. </a:t>
            </a:r>
            <a:r>
              <a:rPr lang="ko-KR" altLang="en-US" dirty="0">
                <a:solidFill>
                  <a:schemeClr val="tx1"/>
                </a:solidFill>
              </a:rPr>
              <a:t>히 </a:t>
            </a:r>
            <a:r>
              <a:rPr lang="ko-KR" altLang="en-US" dirty="0" err="1">
                <a:solidFill>
                  <a:schemeClr val="tx1"/>
                </a:solidFill>
              </a:rPr>
              <a:t>로시마에</a:t>
            </a:r>
            <a:r>
              <a:rPr lang="ko-KR" altLang="en-US" dirty="0">
                <a:solidFill>
                  <a:schemeClr val="tx1"/>
                </a:solidFill>
              </a:rPr>
              <a:t> 투하된 원자폭탄에 의해 파괴 되고 남아 있는 건물의 잔해를 그대로 보 존하여 평화의 중요성을 강조하고 있다</a:t>
            </a:r>
            <a:r>
              <a:rPr lang="en-US" altLang="ko-KR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860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9FF63575-34DB-474C-B35D-708E63B477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994" y="449117"/>
            <a:ext cx="6725495" cy="4502190"/>
          </a:xfrm>
          <a:prstGeom prst="rect">
            <a:avLst/>
          </a:prstGeom>
        </p:spPr>
      </p:pic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xmlns="" id="{32A18DA3-DC08-4A21-99D1-65A5A9C7E7D4}"/>
              </a:ext>
            </a:extLst>
          </p:cNvPr>
          <p:cNvSpPr/>
          <p:nvPr/>
        </p:nvSpPr>
        <p:spPr>
          <a:xfrm>
            <a:off x="179510" y="4951306"/>
            <a:ext cx="8208914" cy="17285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ko-KR" altLang="en-US" dirty="0" err="1">
                <a:solidFill>
                  <a:schemeClr val="tx1"/>
                </a:solidFill>
              </a:rPr>
              <a:t>후지산</a:t>
            </a:r>
            <a:endParaRPr lang="en-US" altLang="ko-KR" dirty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ko-KR" altLang="en-US" dirty="0">
                <a:solidFill>
                  <a:schemeClr val="tx1"/>
                </a:solidFill>
              </a:rPr>
              <a:t>후지산은 산악 신앙의 대상으로 많은 사람들이 찾고 있으며</a:t>
            </a:r>
            <a:r>
              <a:rPr lang="en-US" altLang="ko-KR" dirty="0">
                <a:solidFill>
                  <a:schemeClr val="tx1"/>
                </a:solidFill>
              </a:rPr>
              <a:t>, </a:t>
            </a:r>
            <a:r>
              <a:rPr lang="ko-KR" altLang="en-US" dirty="0">
                <a:solidFill>
                  <a:schemeClr val="tx1"/>
                </a:solidFill>
              </a:rPr>
              <a:t>다양한 예술 작품에 등장한다는 이유로 </a:t>
            </a:r>
            <a:r>
              <a:rPr lang="en-US" altLang="ko-KR" dirty="0">
                <a:solidFill>
                  <a:schemeClr val="tx1"/>
                </a:solidFill>
              </a:rPr>
              <a:t>2013</a:t>
            </a:r>
            <a:r>
              <a:rPr lang="ko-KR" altLang="en-US" dirty="0">
                <a:solidFill>
                  <a:schemeClr val="tx1"/>
                </a:solidFill>
              </a:rPr>
              <a:t>년 에 세계문화유산으로 선정되었다</a:t>
            </a:r>
            <a:r>
              <a:rPr lang="en-US" altLang="ko-KR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232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9FF63575-34DB-474C-B35D-708E63B477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281" y="449117"/>
            <a:ext cx="6002920" cy="4502190"/>
          </a:xfrm>
          <a:prstGeom prst="rect">
            <a:avLst/>
          </a:prstGeom>
        </p:spPr>
      </p:pic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xmlns="" id="{32A18DA3-DC08-4A21-99D1-65A5A9C7E7D4}"/>
              </a:ext>
            </a:extLst>
          </p:cNvPr>
          <p:cNvSpPr/>
          <p:nvPr/>
        </p:nvSpPr>
        <p:spPr>
          <a:xfrm>
            <a:off x="179510" y="4951306"/>
            <a:ext cx="8208914" cy="17285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ko-KR" altLang="en-US" dirty="0" err="1">
                <a:solidFill>
                  <a:schemeClr val="tx1"/>
                </a:solidFill>
              </a:rPr>
              <a:t>기요미즈데라</a:t>
            </a:r>
            <a:endParaRPr lang="en-US" altLang="ko-KR" dirty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ko-KR" altLang="en-US" dirty="0">
                <a:solidFill>
                  <a:schemeClr val="tx1"/>
                </a:solidFill>
              </a:rPr>
              <a:t>교토에 있는 </a:t>
            </a:r>
            <a:r>
              <a:rPr lang="ko-KR" altLang="en-US" dirty="0" err="1">
                <a:solidFill>
                  <a:schemeClr val="tx1"/>
                </a:solidFill>
              </a:rPr>
              <a:t>기요미즈데라를</a:t>
            </a:r>
            <a:r>
              <a:rPr lang="ko-KR" altLang="en-US" dirty="0">
                <a:solidFill>
                  <a:schemeClr val="tx1"/>
                </a:solidFill>
              </a:rPr>
              <a:t> 비롯한 </a:t>
            </a:r>
            <a:r>
              <a:rPr lang="en-US" altLang="ko-KR" dirty="0">
                <a:solidFill>
                  <a:schemeClr val="tx1"/>
                </a:solidFill>
              </a:rPr>
              <a:t>17</a:t>
            </a:r>
            <a:r>
              <a:rPr lang="ko-KR" altLang="en-US" dirty="0">
                <a:solidFill>
                  <a:schemeClr val="tx1"/>
                </a:solidFill>
              </a:rPr>
              <a:t>개의 신사와 사원으로 구성된 ‘고도 교토 </a:t>
            </a:r>
            <a:r>
              <a:rPr lang="ko-KR" altLang="en-US" dirty="0" err="1">
                <a:solidFill>
                  <a:schemeClr val="tx1"/>
                </a:solidFill>
              </a:rPr>
              <a:t>문화재’가</a:t>
            </a:r>
            <a:r>
              <a:rPr lang="ko-KR" altLang="en-US" dirty="0">
                <a:solidFill>
                  <a:schemeClr val="tx1"/>
                </a:solidFill>
              </a:rPr>
              <a:t> 세계문화유산으로 선정되었다</a:t>
            </a:r>
            <a:r>
              <a:rPr lang="en-US" altLang="ko-KR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043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9FF63575-34DB-474C-B35D-708E63B477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281" y="694221"/>
            <a:ext cx="6002920" cy="4011982"/>
          </a:xfrm>
          <a:prstGeom prst="rect">
            <a:avLst/>
          </a:prstGeom>
        </p:spPr>
      </p:pic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xmlns="" id="{32A18DA3-DC08-4A21-99D1-65A5A9C7E7D4}"/>
              </a:ext>
            </a:extLst>
          </p:cNvPr>
          <p:cNvSpPr/>
          <p:nvPr/>
        </p:nvSpPr>
        <p:spPr>
          <a:xfrm>
            <a:off x="179510" y="4951306"/>
            <a:ext cx="8208914" cy="17285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ko-KR" altLang="en-US" dirty="0" err="1">
                <a:solidFill>
                  <a:schemeClr val="tx1"/>
                </a:solidFill>
              </a:rPr>
              <a:t>오가사와라</a:t>
            </a:r>
            <a:r>
              <a:rPr lang="ko-KR" altLang="en-US" dirty="0">
                <a:solidFill>
                  <a:schemeClr val="tx1"/>
                </a:solidFill>
              </a:rPr>
              <a:t> 제도</a:t>
            </a:r>
            <a:endParaRPr lang="en-US" altLang="ko-KR" dirty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ko-KR" altLang="en-US" dirty="0">
                <a:solidFill>
                  <a:schemeClr val="tx1"/>
                </a:solidFill>
              </a:rPr>
              <a:t>도쿄에서 남쪽으로 </a:t>
            </a:r>
            <a:r>
              <a:rPr lang="en-US" altLang="ko-KR" dirty="0">
                <a:solidFill>
                  <a:schemeClr val="tx1"/>
                </a:solidFill>
              </a:rPr>
              <a:t>1,000km </a:t>
            </a:r>
            <a:r>
              <a:rPr lang="ko-KR" altLang="en-US" dirty="0">
                <a:solidFill>
                  <a:schemeClr val="tx1"/>
                </a:solidFill>
              </a:rPr>
              <a:t>정도 떨어져 있는 태평양 상의 </a:t>
            </a:r>
            <a:r>
              <a:rPr lang="en-US" altLang="ko-KR" dirty="0">
                <a:solidFill>
                  <a:schemeClr val="tx1"/>
                </a:solidFill>
              </a:rPr>
              <a:t>30</a:t>
            </a:r>
            <a:r>
              <a:rPr lang="ko-KR" altLang="en-US" dirty="0">
                <a:solidFill>
                  <a:schemeClr val="tx1"/>
                </a:solidFill>
              </a:rPr>
              <a:t>여개로 이루어진 </a:t>
            </a:r>
            <a:r>
              <a:rPr lang="ko-KR" altLang="en-US" dirty="0" err="1">
                <a:solidFill>
                  <a:schemeClr val="tx1"/>
                </a:solidFill>
              </a:rPr>
              <a:t>섬으</a:t>
            </a:r>
            <a:r>
              <a:rPr lang="ko-KR" altLang="en-US" dirty="0">
                <a:solidFill>
                  <a:schemeClr val="tx1"/>
                </a:solidFill>
              </a:rPr>
              <a:t> 로</a:t>
            </a:r>
            <a:r>
              <a:rPr lang="en-US" altLang="ko-KR" dirty="0">
                <a:solidFill>
                  <a:schemeClr val="tx1"/>
                </a:solidFill>
              </a:rPr>
              <a:t>, </a:t>
            </a:r>
            <a:r>
              <a:rPr lang="ko-KR" altLang="en-US" dirty="0">
                <a:solidFill>
                  <a:schemeClr val="tx1"/>
                </a:solidFill>
              </a:rPr>
              <a:t>희귀한 동식물들이 서식하고 있어 동양 의 갈라파고스로 불린다</a:t>
            </a:r>
            <a:r>
              <a:rPr lang="en-US" altLang="ko-KR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403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9FF63575-34DB-474C-B35D-708E63B477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086" y="694221"/>
            <a:ext cx="5349309" cy="4011982"/>
          </a:xfrm>
          <a:prstGeom prst="rect">
            <a:avLst/>
          </a:prstGeom>
        </p:spPr>
      </p:pic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xmlns="" id="{32A18DA3-DC08-4A21-99D1-65A5A9C7E7D4}"/>
              </a:ext>
            </a:extLst>
          </p:cNvPr>
          <p:cNvSpPr/>
          <p:nvPr/>
        </p:nvSpPr>
        <p:spPr>
          <a:xfrm>
            <a:off x="179510" y="4951306"/>
            <a:ext cx="8208914" cy="17285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ko-KR" altLang="en-US" dirty="0" err="1">
                <a:solidFill>
                  <a:schemeClr val="tx1"/>
                </a:solidFill>
              </a:rPr>
              <a:t>시레토코</a:t>
            </a:r>
            <a:endParaRPr lang="en-US" altLang="ko-KR" dirty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ko-KR" altLang="en-US" dirty="0">
                <a:solidFill>
                  <a:schemeClr val="tx1"/>
                </a:solidFill>
              </a:rPr>
              <a:t>홋카이도 북쪽 </a:t>
            </a:r>
            <a:r>
              <a:rPr lang="ko-KR" altLang="en-US" dirty="0" err="1">
                <a:solidFill>
                  <a:schemeClr val="tx1"/>
                </a:solidFill>
              </a:rPr>
              <a:t>시레토코</a:t>
            </a:r>
            <a:r>
              <a:rPr lang="ko-KR" altLang="en-US" dirty="0">
                <a:solidFill>
                  <a:schemeClr val="tx1"/>
                </a:solidFill>
              </a:rPr>
              <a:t> 반도 지역으로</a:t>
            </a:r>
            <a:r>
              <a:rPr lang="en-US" altLang="ko-KR" dirty="0">
                <a:solidFill>
                  <a:schemeClr val="tx1"/>
                </a:solidFill>
              </a:rPr>
              <a:t>, </a:t>
            </a:r>
            <a:r>
              <a:rPr lang="ko-KR" altLang="en-US" dirty="0">
                <a:solidFill>
                  <a:schemeClr val="tx1"/>
                </a:solidFill>
              </a:rPr>
              <a:t>자연 경관이 아름답고 생태계가 잘 보존되어 있다</a:t>
            </a:r>
            <a:r>
              <a:rPr lang="en-US" altLang="ko-KR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41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84" y="1779372"/>
            <a:ext cx="8389040" cy="47748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1476" y="1785980"/>
            <a:ext cx="1986441" cy="6106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200" dirty="0"/>
              <a:t>저기가 유네스코 세계유산</a:t>
            </a:r>
            <a:endParaRPr lang="en-US" altLang="ko-KR" sz="1200" dirty="0"/>
          </a:p>
          <a:p>
            <a:pPr algn="ctr">
              <a:lnSpc>
                <a:spcPct val="150000"/>
              </a:lnSpc>
            </a:pPr>
            <a:r>
              <a:rPr lang="ko-KR" altLang="en-US" sz="1200" dirty="0"/>
              <a:t>에 등록된 </a:t>
            </a:r>
            <a:r>
              <a:rPr lang="ko-KR" altLang="en-US" sz="1200" dirty="0" err="1"/>
              <a:t>히메지성이야</a:t>
            </a:r>
            <a:r>
              <a:rPr lang="en-US" altLang="ko-KR" sz="1200" dirty="0"/>
              <a:t>.</a:t>
            </a:r>
            <a:endParaRPr lang="ko-KR" altLang="en-US" sz="1200" dirty="0"/>
          </a:p>
        </p:txBody>
      </p:sp>
      <p:sp>
        <p:nvSpPr>
          <p:cNvPr id="7" name="직사각형 6"/>
          <p:cNvSpPr/>
          <p:nvPr/>
        </p:nvSpPr>
        <p:spPr>
          <a:xfrm>
            <a:off x="6337696" y="3535512"/>
            <a:ext cx="15699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200" dirty="0"/>
              <a:t>마치 하얀 새가 날아</a:t>
            </a:r>
            <a:endParaRPr lang="en-US" altLang="ko-KR" sz="1200" dirty="0"/>
          </a:p>
          <a:p>
            <a:pPr algn="ctr">
              <a:lnSpc>
                <a:spcPct val="150000"/>
              </a:lnSpc>
            </a:pPr>
            <a:r>
              <a:rPr lang="ko-KR" altLang="en-US" sz="1200" dirty="0"/>
              <a:t>오르는 것 같아</a:t>
            </a:r>
            <a:r>
              <a:rPr lang="en-US" altLang="ko-KR" sz="1200" dirty="0"/>
              <a:t>.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281963" y="4244895"/>
            <a:ext cx="1162498" cy="8876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200" dirty="0"/>
              <a:t>그렇지</a:t>
            </a:r>
            <a:r>
              <a:rPr lang="en-US" altLang="ko-KR" sz="1200" dirty="0"/>
              <a:t>?</a:t>
            </a:r>
          </a:p>
          <a:p>
            <a:pPr algn="ctr">
              <a:lnSpc>
                <a:spcPct val="150000"/>
              </a:lnSpc>
            </a:pPr>
            <a:r>
              <a:rPr lang="ko-KR" altLang="en-US" sz="1200" dirty="0"/>
              <a:t>그래서 </a:t>
            </a:r>
            <a:r>
              <a:rPr lang="ko-KR" altLang="en-US" sz="1200" dirty="0" err="1"/>
              <a:t>백로성</a:t>
            </a:r>
            <a:endParaRPr lang="en-US" altLang="ko-KR" sz="1200" dirty="0"/>
          </a:p>
          <a:p>
            <a:pPr algn="ctr">
              <a:lnSpc>
                <a:spcPct val="150000"/>
              </a:lnSpc>
            </a:pPr>
            <a:r>
              <a:rPr lang="ko-KR" altLang="en-US" sz="1200" dirty="0"/>
              <a:t>이라고도 해</a:t>
            </a:r>
            <a:r>
              <a:rPr lang="en-US" altLang="ko-KR" sz="1200" dirty="0"/>
              <a:t>.</a:t>
            </a: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16" y="908720"/>
            <a:ext cx="2498828" cy="584832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4572100" y="4147910"/>
            <a:ext cx="15983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/>
              <a:t>또 </a:t>
            </a:r>
            <a:r>
              <a:rPr lang="ko-KR" altLang="en-US" sz="1200" dirty="0" err="1"/>
              <a:t>오카야마현의</a:t>
            </a:r>
            <a:endParaRPr lang="en-US" altLang="ko-KR" sz="1200" dirty="0"/>
          </a:p>
          <a:p>
            <a:pPr>
              <a:lnSpc>
                <a:spcPct val="150000"/>
              </a:lnSpc>
            </a:pPr>
            <a:r>
              <a:rPr lang="ko-KR" altLang="en-US" sz="1200" dirty="0" err="1"/>
              <a:t>오카야마성은</a:t>
            </a:r>
            <a:endParaRPr lang="en-US" altLang="ko-KR" sz="1200" dirty="0"/>
          </a:p>
          <a:p>
            <a:pPr>
              <a:lnSpc>
                <a:spcPct val="150000"/>
              </a:lnSpc>
            </a:pPr>
            <a:r>
              <a:rPr lang="ko-KR" altLang="en-US" sz="1200" dirty="0" err="1"/>
              <a:t>까만색이라</a:t>
            </a:r>
            <a:r>
              <a:rPr lang="ko-KR" altLang="en-US" sz="1200" dirty="0"/>
              <a:t> 까마귀</a:t>
            </a:r>
            <a:endParaRPr lang="en-US" altLang="ko-KR" sz="1200" dirty="0"/>
          </a:p>
          <a:p>
            <a:pPr>
              <a:lnSpc>
                <a:spcPct val="150000"/>
              </a:lnSpc>
            </a:pPr>
            <a:r>
              <a:rPr lang="ko-KR" altLang="en-US" sz="1200" dirty="0"/>
              <a:t>성이라고 </a:t>
            </a:r>
            <a:r>
              <a:rPr lang="ko-KR" altLang="en-US" sz="1200" dirty="0" err="1"/>
              <a:t>한단다</a:t>
            </a:r>
            <a:r>
              <a:rPr lang="en-US" altLang="ko-KR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990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2396787"/>
            <a:ext cx="7704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일본에서는 세계자연유산은 있지만 문화유산은 없다</a:t>
            </a:r>
            <a:r>
              <a:rPr lang="en-US" altLang="ko-KR" dirty="0"/>
              <a:t>.</a:t>
            </a:r>
            <a:r>
              <a:rPr lang="ja-JP" altLang="en-US" dirty="0"/>
              <a:t> </a:t>
            </a:r>
            <a:r>
              <a:rPr lang="en-US" altLang="ja-JP" dirty="0"/>
              <a:t>(      )</a:t>
            </a:r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ko-KR" altLang="en-US" dirty="0" err="1"/>
              <a:t>기요미즈데라는</a:t>
            </a:r>
            <a:r>
              <a:rPr lang="ko-KR" altLang="en-US" dirty="0"/>
              <a:t> 오사카에 있다</a:t>
            </a:r>
            <a:r>
              <a:rPr lang="en-US" altLang="ko-KR" dirty="0"/>
              <a:t>.</a:t>
            </a:r>
            <a:r>
              <a:rPr lang="ja-JP" altLang="en-US" dirty="0"/>
              <a:t> </a:t>
            </a:r>
            <a:r>
              <a:rPr lang="en-US" altLang="ja-JP" dirty="0"/>
              <a:t>(      )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15616" y="4539515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홋카이도 북쪽에 위치한 자연경관이 아름다운 곳은 어디일까요</a:t>
            </a:r>
            <a:r>
              <a:rPr lang="en-US" altLang="ko-KR" dirty="0"/>
              <a:t>?</a:t>
            </a:r>
            <a:endParaRPr lang="ko-KR" altLang="en-US" dirty="0"/>
          </a:p>
        </p:txBody>
      </p:sp>
      <p:grpSp>
        <p:nvGrpSpPr>
          <p:cNvPr id="7" name="그룹 6"/>
          <p:cNvGrpSpPr/>
          <p:nvPr/>
        </p:nvGrpSpPr>
        <p:grpSpPr>
          <a:xfrm>
            <a:off x="374952" y="2025412"/>
            <a:ext cx="8445520" cy="1835636"/>
            <a:chOff x="374952" y="2025412"/>
            <a:chExt cx="8445520" cy="1835636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611560" y="2132856"/>
              <a:ext cx="8208912" cy="1728192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52" y="2025412"/>
              <a:ext cx="740664" cy="502920"/>
            </a:xfrm>
            <a:prstGeom prst="rect">
              <a:avLst/>
            </a:prstGeom>
          </p:spPr>
        </p:pic>
      </p:grpSp>
      <p:grpSp>
        <p:nvGrpSpPr>
          <p:cNvPr id="9" name="그룹 8"/>
          <p:cNvGrpSpPr/>
          <p:nvPr/>
        </p:nvGrpSpPr>
        <p:grpSpPr>
          <a:xfrm>
            <a:off x="374952" y="4230405"/>
            <a:ext cx="8445520" cy="1862891"/>
            <a:chOff x="374952" y="4230405"/>
            <a:chExt cx="8445520" cy="1862891"/>
          </a:xfrm>
        </p:grpSpPr>
        <p:sp>
          <p:nvSpPr>
            <p:cNvPr id="8" name="모서리가 둥근 직사각형 7"/>
            <p:cNvSpPr/>
            <p:nvPr/>
          </p:nvSpPr>
          <p:spPr>
            <a:xfrm>
              <a:off x="611560" y="4365104"/>
              <a:ext cx="8208912" cy="1728192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52" y="4230405"/>
              <a:ext cx="740664" cy="493776"/>
            </a:xfrm>
            <a:prstGeom prst="rect">
              <a:avLst/>
            </a:prstGeom>
          </p:spPr>
        </p:pic>
      </p:grpSp>
      <p:sp>
        <p:nvSpPr>
          <p:cNvPr id="11" name="직사각형 10"/>
          <p:cNvSpPr/>
          <p:nvPr/>
        </p:nvSpPr>
        <p:spPr>
          <a:xfrm>
            <a:off x="6876256" y="2405413"/>
            <a:ext cx="324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1188168" y="5200263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err="1">
                <a:solidFill>
                  <a:srgbClr val="FF0000"/>
                </a:solidFill>
              </a:rPr>
              <a:t>시레토코</a:t>
            </a:r>
            <a:endParaRPr lang="en-US" altLang="ko-KR" dirty="0">
              <a:solidFill>
                <a:srgbClr val="FF0000"/>
              </a:solidFill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4643916" y="3241031"/>
            <a:ext cx="324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69968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7884" y="692695"/>
            <a:ext cx="4968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2. </a:t>
            </a:r>
            <a:r>
              <a:rPr lang="ko-KR" altLang="en-US" sz="1400" dirty="0"/>
              <a:t>잘 듣고 무엇을 뜻하는지 생각해 봅시다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0B9F1B7E-9A8B-4B9C-9D7E-1991688208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12776"/>
            <a:ext cx="6948264" cy="45883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1DC1170-147F-42C6-BD96-3F41267FD0F2}"/>
              </a:ext>
            </a:extLst>
          </p:cNvPr>
          <p:cNvSpPr txBox="1"/>
          <p:nvPr/>
        </p:nvSpPr>
        <p:spPr>
          <a:xfrm>
            <a:off x="650364" y="1521165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5"/>
                </a:solidFill>
                <a:latin typeface="ＭＳ Ｐゴシック"/>
              </a:rPr>
              <a:t>➊</a:t>
            </a:r>
            <a:endParaRPr lang="ko-KR" altLang="en-US" dirty="0">
              <a:solidFill>
                <a:schemeClr val="accent5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0A3C31A-9866-4C7C-B696-3E7B12D7553D}"/>
              </a:ext>
            </a:extLst>
          </p:cNvPr>
          <p:cNvSpPr txBox="1"/>
          <p:nvPr/>
        </p:nvSpPr>
        <p:spPr>
          <a:xfrm>
            <a:off x="5004048" y="1521165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5"/>
                </a:solidFill>
                <a:latin typeface="ＭＳ Ｐゴシック"/>
              </a:rPr>
              <a:t>➋</a:t>
            </a:r>
            <a:endParaRPr lang="ko-KR" altLang="en-US" dirty="0">
              <a:solidFill>
                <a:schemeClr val="accent5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BF4BAC8-BAB2-4AB5-B5F2-2A0F48C489CE}"/>
              </a:ext>
            </a:extLst>
          </p:cNvPr>
          <p:cNvSpPr txBox="1"/>
          <p:nvPr/>
        </p:nvSpPr>
        <p:spPr>
          <a:xfrm>
            <a:off x="650364" y="422108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5"/>
                </a:solidFill>
                <a:latin typeface="ＭＳ Ｐゴシック"/>
              </a:rPr>
              <a:t>➌</a:t>
            </a:r>
            <a:endParaRPr lang="ko-KR" altLang="en-US" dirty="0">
              <a:solidFill>
                <a:schemeClr val="accent5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5B82378-3423-436A-A76C-0D18AF09F7CD}"/>
              </a:ext>
            </a:extLst>
          </p:cNvPr>
          <p:cNvSpPr txBox="1"/>
          <p:nvPr/>
        </p:nvSpPr>
        <p:spPr>
          <a:xfrm>
            <a:off x="5004048" y="422108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5"/>
                </a:solidFill>
                <a:latin typeface="ＭＳ Ｐゴシック"/>
              </a:rPr>
              <a:t>➍</a:t>
            </a:r>
            <a:endParaRPr lang="ko-KR" altLang="en-US" dirty="0">
              <a:solidFill>
                <a:schemeClr val="accent5"/>
              </a:solidFill>
            </a:endParaRP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xmlns="" id="{52BB53B0-7541-4C7B-B766-9A5F68451286}"/>
              </a:ext>
            </a:extLst>
          </p:cNvPr>
          <p:cNvGrpSpPr/>
          <p:nvPr/>
        </p:nvGrpSpPr>
        <p:grpSpPr>
          <a:xfrm>
            <a:off x="755576" y="3331063"/>
            <a:ext cx="3024336" cy="574142"/>
            <a:chOff x="833387" y="3419886"/>
            <a:chExt cx="3024336" cy="57414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9EBB7BE6-2B89-4CCE-905F-78732B4BBADE}"/>
                </a:ext>
              </a:extLst>
            </p:cNvPr>
            <p:cNvSpPr txBox="1"/>
            <p:nvPr/>
          </p:nvSpPr>
          <p:spPr>
            <a:xfrm>
              <a:off x="833387" y="3522291"/>
              <a:ext cx="30243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/>
                <a:t>なっとうが　食べ　　　　れる。</a:t>
              </a:r>
              <a:endParaRPr lang="ko-KR" altLang="en-US" dirty="0"/>
            </a:p>
          </p:txBody>
        </p:sp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xmlns="" id="{FB4C00FB-2B79-4204-A975-7BD1288A1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8344" y="3419886"/>
              <a:ext cx="562055" cy="574142"/>
            </a:xfrm>
            <a:prstGeom prst="rect">
              <a:avLst/>
            </a:prstGeom>
          </p:spPr>
        </p:pic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xmlns="" id="{6980D24E-ECA1-4459-BA5A-1C5848447FD9}"/>
              </a:ext>
            </a:extLst>
          </p:cNvPr>
          <p:cNvGrpSpPr/>
          <p:nvPr/>
        </p:nvGrpSpPr>
        <p:grpSpPr>
          <a:xfrm>
            <a:off x="5901665" y="3331063"/>
            <a:ext cx="3024336" cy="574142"/>
            <a:chOff x="833387" y="3419886"/>
            <a:chExt cx="3024336" cy="57414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F079EF66-78C7-4EA6-AD02-2CC5AB679CC4}"/>
                </a:ext>
              </a:extLst>
            </p:cNvPr>
            <p:cNvSpPr txBox="1"/>
            <p:nvPr/>
          </p:nvSpPr>
          <p:spPr>
            <a:xfrm>
              <a:off x="833387" y="3522291"/>
              <a:ext cx="30243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/>
                <a:t>見学が　　　　きる。</a:t>
              </a:r>
              <a:endParaRPr lang="ko-KR" altLang="en-US" dirty="0"/>
            </a:p>
          </p:txBody>
        </p:sp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xmlns="" id="{278B2021-8CC6-491B-A35D-452C0C699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1686" y="3419886"/>
              <a:ext cx="562055" cy="574142"/>
            </a:xfrm>
            <a:prstGeom prst="rect">
              <a:avLst/>
            </a:prstGeom>
          </p:spPr>
        </p:pic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xmlns="" id="{E93F5A72-BE68-4407-AE31-E6CC55E4299E}"/>
              </a:ext>
            </a:extLst>
          </p:cNvPr>
          <p:cNvGrpSpPr/>
          <p:nvPr/>
        </p:nvGrpSpPr>
        <p:grpSpPr>
          <a:xfrm>
            <a:off x="1160152" y="6026275"/>
            <a:ext cx="3024336" cy="574142"/>
            <a:chOff x="833387" y="3419886"/>
            <a:chExt cx="3024336" cy="57414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9905AA2B-6267-4945-A717-927649397C52}"/>
                </a:ext>
              </a:extLst>
            </p:cNvPr>
            <p:cNvSpPr txBox="1"/>
            <p:nvPr/>
          </p:nvSpPr>
          <p:spPr>
            <a:xfrm>
              <a:off x="833387" y="3522291"/>
              <a:ext cx="30243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/>
                <a:t>日本語が　話　　　　る。</a:t>
              </a:r>
              <a:endParaRPr lang="ko-KR" altLang="en-US" dirty="0"/>
            </a:p>
          </p:txBody>
        </p:sp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xmlns="" id="{8012B118-D2C0-4212-B92D-6F480FF0E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6989" y="3419886"/>
              <a:ext cx="562055" cy="574142"/>
            </a:xfrm>
            <a:prstGeom prst="rect">
              <a:avLst/>
            </a:prstGeom>
          </p:spPr>
        </p:pic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xmlns="" id="{B04B5E44-3117-44C8-85F0-508188DF26A7}"/>
              </a:ext>
            </a:extLst>
          </p:cNvPr>
          <p:cNvGrpSpPr/>
          <p:nvPr/>
        </p:nvGrpSpPr>
        <p:grpSpPr>
          <a:xfrm>
            <a:off x="5749851" y="6026275"/>
            <a:ext cx="3024336" cy="574142"/>
            <a:chOff x="833387" y="3419886"/>
            <a:chExt cx="3024336" cy="57414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A2A6B4A2-041E-4875-BB49-49BC0165F9D4}"/>
                </a:ext>
              </a:extLst>
            </p:cNvPr>
            <p:cNvSpPr txBox="1"/>
            <p:nvPr/>
          </p:nvSpPr>
          <p:spPr>
            <a:xfrm>
              <a:off x="833387" y="3522291"/>
              <a:ext cx="30243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/>
                <a:t>写真が　と　　　　る。</a:t>
              </a:r>
              <a:endParaRPr lang="ko-KR" altLang="en-US" dirty="0"/>
            </a:p>
          </p:txBody>
        </p:sp>
        <p:pic>
          <p:nvPicPr>
            <p:cNvPr id="34" name="그림 33">
              <a:extLst>
                <a:ext uri="{FF2B5EF4-FFF2-40B4-BE49-F238E27FC236}">
                  <a16:creationId xmlns:a16="http://schemas.microsoft.com/office/drawing/2014/main" xmlns="" id="{61B5419E-95E2-40C1-86F6-EC14A5F80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5072" y="3419886"/>
              <a:ext cx="562055" cy="574142"/>
            </a:xfrm>
            <a:prstGeom prst="rect">
              <a:avLst/>
            </a:prstGeom>
          </p:spPr>
        </p:pic>
      </p:grpSp>
      <p:sp>
        <p:nvSpPr>
          <p:cNvPr id="35" name="직사각형 34">
            <a:extLst>
              <a:ext uri="{FF2B5EF4-FFF2-40B4-BE49-F238E27FC236}">
                <a16:creationId xmlns:a16="http://schemas.microsoft.com/office/drawing/2014/main" xmlns="" id="{C4E914B8-C9A5-449C-A66C-28CDCC8393AE}"/>
              </a:ext>
            </a:extLst>
          </p:cNvPr>
          <p:cNvSpPr/>
          <p:nvPr/>
        </p:nvSpPr>
        <p:spPr>
          <a:xfrm>
            <a:off x="2546253" y="3439425"/>
            <a:ext cx="3706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ら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xmlns="" id="{37DC08CE-1BCF-43AA-84B6-A74079E1AB7B}"/>
              </a:ext>
            </a:extLst>
          </p:cNvPr>
          <p:cNvSpPr/>
          <p:nvPr/>
        </p:nvSpPr>
        <p:spPr>
          <a:xfrm>
            <a:off x="6766744" y="3440607"/>
            <a:ext cx="393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で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xmlns="" id="{29250DAB-3CC4-4AD4-B7AA-9745FC53D642}"/>
              </a:ext>
            </a:extLst>
          </p:cNvPr>
          <p:cNvSpPr/>
          <p:nvPr/>
        </p:nvSpPr>
        <p:spPr>
          <a:xfrm>
            <a:off x="2637032" y="6128680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せ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xmlns="" id="{A3E8CD2E-3557-41DF-976E-BFE52F4F8504}"/>
              </a:ext>
            </a:extLst>
          </p:cNvPr>
          <p:cNvSpPr/>
          <p:nvPr/>
        </p:nvSpPr>
        <p:spPr>
          <a:xfrm>
            <a:off x="6946487" y="6128680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れ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53A7EC11-F755-4B14-8C39-630DE0DEDC79}"/>
              </a:ext>
            </a:extLst>
          </p:cNvPr>
          <p:cNvSpPr txBox="1"/>
          <p:nvPr/>
        </p:nvSpPr>
        <p:spPr>
          <a:xfrm>
            <a:off x="1931359" y="3299160"/>
            <a:ext cx="26056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た</a:t>
            </a:r>
            <a:endParaRPr lang="ko-KR" altLang="en-US" sz="7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C901BAA-1184-42EC-AD82-69616329BCDF}"/>
              </a:ext>
            </a:extLst>
          </p:cNvPr>
          <p:cNvSpPr txBox="1"/>
          <p:nvPr/>
        </p:nvSpPr>
        <p:spPr>
          <a:xfrm>
            <a:off x="5942679" y="3299159"/>
            <a:ext cx="65657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けん　がく</a:t>
            </a:r>
            <a:endParaRPr lang="ko-KR" altLang="en-US" sz="7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29A78B74-6622-4377-955A-9D9D9520D59C}"/>
              </a:ext>
            </a:extLst>
          </p:cNvPr>
          <p:cNvSpPr txBox="1"/>
          <p:nvPr/>
        </p:nvSpPr>
        <p:spPr>
          <a:xfrm>
            <a:off x="1274675" y="5997789"/>
            <a:ext cx="94467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に　ほん　ご</a:t>
            </a:r>
            <a:endParaRPr lang="ko-KR" altLang="en-US" sz="7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BCE2110E-7E06-4AF8-8643-24BC3CC0E7FE}"/>
              </a:ext>
            </a:extLst>
          </p:cNvPr>
          <p:cNvSpPr txBox="1"/>
          <p:nvPr/>
        </p:nvSpPr>
        <p:spPr>
          <a:xfrm>
            <a:off x="5811936" y="5997788"/>
            <a:ext cx="65657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しゃ　しん</a:t>
            </a:r>
            <a:endParaRPr lang="ko-KR" altLang="en-US" sz="7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26814B95-2F1F-45A5-A2D7-521F3CD95973}"/>
              </a:ext>
            </a:extLst>
          </p:cNvPr>
          <p:cNvSpPr txBox="1"/>
          <p:nvPr/>
        </p:nvSpPr>
        <p:spPr>
          <a:xfrm>
            <a:off x="2267172" y="6002105"/>
            <a:ext cx="94467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はな</a:t>
            </a:r>
            <a:endParaRPr lang="ko-KR" altLang="en-US" sz="700" dirty="0"/>
          </a:p>
        </p:txBody>
      </p:sp>
      <p:pic>
        <p:nvPicPr>
          <p:cNvPr id="3" name="95-2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45564" y="1530497"/>
            <a:ext cx="360000" cy="360000"/>
          </a:xfrm>
          <a:prstGeom prst="rect">
            <a:avLst/>
          </a:prstGeom>
        </p:spPr>
      </p:pic>
      <p:pic>
        <p:nvPicPr>
          <p:cNvPr id="4" name="95-2-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99248" y="1530497"/>
            <a:ext cx="360000" cy="360000"/>
          </a:xfrm>
          <a:prstGeom prst="rect">
            <a:avLst/>
          </a:prstGeom>
        </p:spPr>
      </p:pic>
      <p:pic>
        <p:nvPicPr>
          <p:cNvPr id="5" name="95-2-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45564" y="4225754"/>
            <a:ext cx="360000" cy="360000"/>
          </a:xfrm>
          <a:prstGeom prst="rect">
            <a:avLst/>
          </a:prstGeom>
        </p:spPr>
      </p:pic>
      <p:pic>
        <p:nvPicPr>
          <p:cNvPr id="6" name="95-2-4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99248" y="4221088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9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5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0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5" grpId="0"/>
      <p:bldP spid="36" grpId="0"/>
      <p:bldP spid="37" grpId="0"/>
      <p:bldP spid="3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876C80BE-298A-4D14-B83B-A42F96BCBC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599" y="2484465"/>
            <a:ext cx="824212" cy="8068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91880" y="349908"/>
            <a:ext cx="496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err="1"/>
              <a:t>와쇼쿠</a:t>
            </a:r>
            <a:r>
              <a:rPr lang="en-US" altLang="ko-KR" sz="2000" b="1" dirty="0"/>
              <a:t>(</a:t>
            </a:r>
            <a:r>
              <a:rPr lang="ja-JP" altLang="en-US" sz="2000" b="1" dirty="0"/>
              <a:t>和食</a:t>
            </a:r>
            <a:r>
              <a:rPr lang="en-US" altLang="ko-KR" sz="2000" b="1" dirty="0"/>
              <a:t>)</a:t>
            </a:r>
            <a:endParaRPr lang="ko-KR" altLang="en-US" sz="2000" b="1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760143"/>
            <a:ext cx="868870" cy="864096"/>
          </a:xfrm>
          <a:prstGeom prst="rect">
            <a:avLst/>
          </a:prstGeom>
        </p:spPr>
      </p:pic>
      <p:sp>
        <p:nvSpPr>
          <p:cNvPr id="6" name="사각형 설명선 5"/>
          <p:cNvSpPr/>
          <p:nvPr/>
        </p:nvSpPr>
        <p:spPr>
          <a:xfrm>
            <a:off x="2267744" y="2728089"/>
            <a:ext cx="1224136" cy="412879"/>
          </a:xfrm>
          <a:prstGeom prst="wedgeRectCallout">
            <a:avLst>
              <a:gd name="adj1" fmla="val -54148"/>
              <a:gd name="adj2" fmla="val 3523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ko-KR" altLang="en-US" dirty="0" err="1">
                <a:solidFill>
                  <a:schemeClr val="tx1"/>
                </a:solidFill>
              </a:rPr>
              <a:t>와쇼쿠</a:t>
            </a:r>
            <a:r>
              <a:rPr lang="en-US" altLang="ko-KR" dirty="0">
                <a:solidFill>
                  <a:schemeClr val="tx1"/>
                </a:solidFill>
              </a:rPr>
              <a:t>?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8" name="사각형 설명선 7"/>
          <p:cNvSpPr/>
          <p:nvPr/>
        </p:nvSpPr>
        <p:spPr>
          <a:xfrm>
            <a:off x="2195736" y="1819479"/>
            <a:ext cx="4680520" cy="745425"/>
          </a:xfrm>
          <a:prstGeom prst="wedgeRectCallout">
            <a:avLst>
              <a:gd name="adj1" fmla="val 54610"/>
              <a:gd name="adj2" fmla="val 6185"/>
            </a:avLst>
          </a:prstGeom>
          <a:solidFill>
            <a:srgbClr val="FCFC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ko-KR" altLang="en-US" dirty="0">
                <a:solidFill>
                  <a:schemeClr val="tx1"/>
                </a:solidFill>
              </a:rPr>
              <a:t>일본의 ‘</a:t>
            </a:r>
            <a:r>
              <a:rPr lang="ko-KR" altLang="en-US" dirty="0" err="1">
                <a:solidFill>
                  <a:schemeClr val="tx1"/>
                </a:solidFill>
              </a:rPr>
              <a:t>와쇼쿠</a:t>
            </a:r>
            <a:r>
              <a:rPr lang="en-US" altLang="ko-KR" dirty="0">
                <a:solidFill>
                  <a:schemeClr val="tx1"/>
                </a:solidFill>
              </a:rPr>
              <a:t>(</a:t>
            </a:r>
            <a:r>
              <a:rPr lang="ko-KR" altLang="en-US" dirty="0">
                <a:solidFill>
                  <a:schemeClr val="tx1"/>
                </a:solidFill>
              </a:rPr>
              <a:t>和食</a:t>
            </a:r>
            <a:r>
              <a:rPr lang="en-US" altLang="ko-KR" dirty="0">
                <a:solidFill>
                  <a:schemeClr val="tx1"/>
                </a:solidFill>
              </a:rPr>
              <a:t>)’</a:t>
            </a:r>
            <a:r>
              <a:rPr lang="ko-KR" altLang="en-US" dirty="0">
                <a:solidFill>
                  <a:schemeClr val="tx1"/>
                </a:solidFill>
              </a:rPr>
              <a:t>가 인류무형문화유산</a:t>
            </a:r>
          </a:p>
          <a:p>
            <a:pPr algn="just">
              <a:lnSpc>
                <a:spcPct val="150000"/>
              </a:lnSpc>
            </a:pPr>
            <a:r>
              <a:rPr lang="ko-KR" altLang="en-US" dirty="0">
                <a:solidFill>
                  <a:schemeClr val="tx1"/>
                </a:solidFill>
              </a:rPr>
              <a:t>이라는 거 알아</a:t>
            </a:r>
            <a:r>
              <a:rPr lang="en-US" altLang="ko-KR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8E638FCF-2867-404E-A679-814D777AD2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205810"/>
            <a:ext cx="868870" cy="864096"/>
          </a:xfrm>
          <a:prstGeom prst="rect">
            <a:avLst/>
          </a:prstGeom>
        </p:spPr>
      </p:pic>
      <p:sp>
        <p:nvSpPr>
          <p:cNvPr id="14" name="사각형 설명선 7">
            <a:extLst>
              <a:ext uri="{FF2B5EF4-FFF2-40B4-BE49-F238E27FC236}">
                <a16:creationId xmlns:a16="http://schemas.microsoft.com/office/drawing/2014/main" xmlns="" id="{E0025080-08E9-4120-8F4E-AEBC9F07CC43}"/>
              </a:ext>
            </a:extLst>
          </p:cNvPr>
          <p:cNvSpPr/>
          <p:nvPr/>
        </p:nvSpPr>
        <p:spPr>
          <a:xfrm>
            <a:off x="3275856" y="3324480"/>
            <a:ext cx="3600400" cy="745426"/>
          </a:xfrm>
          <a:prstGeom prst="wedgeRectCallout">
            <a:avLst>
              <a:gd name="adj1" fmla="val 54610"/>
              <a:gd name="adj2" fmla="val 6185"/>
            </a:avLst>
          </a:prstGeom>
          <a:solidFill>
            <a:srgbClr val="FCFC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ko-KR" altLang="en-US" dirty="0">
                <a:solidFill>
                  <a:schemeClr val="tx1"/>
                </a:solidFill>
              </a:rPr>
              <a:t>밥과 국물</a:t>
            </a:r>
            <a:r>
              <a:rPr lang="en-US" altLang="ko-KR" dirty="0">
                <a:solidFill>
                  <a:schemeClr val="tx1"/>
                </a:solidFill>
              </a:rPr>
              <a:t>, </a:t>
            </a:r>
            <a:r>
              <a:rPr lang="ko-KR" altLang="en-US" dirty="0">
                <a:solidFill>
                  <a:schemeClr val="tx1"/>
                </a:solidFill>
              </a:rPr>
              <a:t>반찬 세 가지를 먹는 전통적인 일본 식사 문화를 말해</a:t>
            </a:r>
            <a:r>
              <a:rPr lang="en-US" altLang="ko-KR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1D7D44A8-F7BD-4C23-9D36-13B02DFBA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599" y="4180226"/>
            <a:ext cx="824212" cy="806860"/>
          </a:xfrm>
          <a:prstGeom prst="rect">
            <a:avLst/>
          </a:prstGeom>
        </p:spPr>
      </p:pic>
      <p:sp>
        <p:nvSpPr>
          <p:cNvPr id="16" name="사각형 설명선 5">
            <a:extLst>
              <a:ext uri="{FF2B5EF4-FFF2-40B4-BE49-F238E27FC236}">
                <a16:creationId xmlns:a16="http://schemas.microsoft.com/office/drawing/2014/main" xmlns="" id="{5B290C89-D034-427F-8FE7-8665F7E8BFCD}"/>
              </a:ext>
            </a:extLst>
          </p:cNvPr>
          <p:cNvSpPr/>
          <p:nvPr/>
        </p:nvSpPr>
        <p:spPr>
          <a:xfrm>
            <a:off x="2267744" y="4241660"/>
            <a:ext cx="3240360" cy="745426"/>
          </a:xfrm>
          <a:prstGeom prst="wedgeRectCallout">
            <a:avLst>
              <a:gd name="adj1" fmla="val -54148"/>
              <a:gd name="adj2" fmla="val 3523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ko-KR" altLang="en-US" dirty="0">
                <a:solidFill>
                  <a:schemeClr val="tx1"/>
                </a:solidFill>
              </a:rPr>
              <a:t>스시</a:t>
            </a:r>
            <a:r>
              <a:rPr lang="en-US" altLang="ko-KR" dirty="0">
                <a:solidFill>
                  <a:schemeClr val="tx1"/>
                </a:solidFill>
              </a:rPr>
              <a:t>(</a:t>
            </a:r>
            <a:r>
              <a:rPr lang="ko-KR" altLang="en-US" dirty="0" err="1">
                <a:solidFill>
                  <a:schemeClr val="tx1"/>
                </a:solidFill>
              </a:rPr>
              <a:t>すし</a:t>
            </a:r>
            <a:r>
              <a:rPr lang="en-US" altLang="ko-KR" dirty="0">
                <a:solidFill>
                  <a:schemeClr val="tx1"/>
                </a:solidFill>
              </a:rPr>
              <a:t>)</a:t>
            </a:r>
            <a:r>
              <a:rPr lang="ko-KR" altLang="en-US" dirty="0">
                <a:solidFill>
                  <a:schemeClr val="tx1"/>
                </a:solidFill>
              </a:rPr>
              <a:t>나 </a:t>
            </a:r>
            <a:r>
              <a:rPr lang="ko-KR" altLang="en-US" dirty="0" err="1">
                <a:solidFill>
                  <a:schemeClr val="tx1"/>
                </a:solidFill>
              </a:rPr>
              <a:t>덴푸라</a:t>
            </a:r>
            <a:r>
              <a:rPr lang="en-US" altLang="ko-KR" dirty="0">
                <a:solidFill>
                  <a:schemeClr val="tx1"/>
                </a:solidFill>
              </a:rPr>
              <a:t>(</a:t>
            </a:r>
            <a:r>
              <a:rPr lang="ko-KR" altLang="en-US" dirty="0" err="1">
                <a:solidFill>
                  <a:schemeClr val="tx1"/>
                </a:solidFill>
              </a:rPr>
              <a:t>てんぷら</a:t>
            </a:r>
            <a:r>
              <a:rPr lang="en-US" altLang="ko-KR" dirty="0">
                <a:solidFill>
                  <a:schemeClr val="tx1"/>
                </a:solidFill>
              </a:rPr>
              <a:t>) </a:t>
            </a:r>
            <a:r>
              <a:rPr lang="ko-KR" altLang="en-US" dirty="0">
                <a:solidFill>
                  <a:schemeClr val="tx1"/>
                </a:solidFill>
              </a:rPr>
              <a:t>같은 음식이 아니고</a:t>
            </a:r>
            <a:r>
              <a:rPr lang="en-US" altLang="ko-KR" dirty="0">
                <a:solidFill>
                  <a:schemeClr val="tx1"/>
                </a:solidFill>
              </a:rPr>
              <a:t>?</a:t>
            </a:r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1E7390F3-ACE9-4C89-8DAF-7A621A4860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549830"/>
            <a:ext cx="868870" cy="864096"/>
          </a:xfrm>
          <a:prstGeom prst="rect">
            <a:avLst/>
          </a:prstGeom>
        </p:spPr>
      </p:pic>
      <p:sp>
        <p:nvSpPr>
          <p:cNvPr id="18" name="사각형 설명선 7">
            <a:extLst>
              <a:ext uri="{FF2B5EF4-FFF2-40B4-BE49-F238E27FC236}">
                <a16:creationId xmlns:a16="http://schemas.microsoft.com/office/drawing/2014/main" xmlns="" id="{4628712E-4E9E-43FB-ADC9-5DE9810CA945}"/>
              </a:ext>
            </a:extLst>
          </p:cNvPr>
          <p:cNvSpPr/>
          <p:nvPr/>
        </p:nvSpPr>
        <p:spPr>
          <a:xfrm>
            <a:off x="1183599" y="5105756"/>
            <a:ext cx="5692657" cy="1752244"/>
          </a:xfrm>
          <a:prstGeom prst="wedgeRectCallout">
            <a:avLst>
              <a:gd name="adj1" fmla="val 54610"/>
              <a:gd name="adj2" fmla="val 6185"/>
            </a:avLst>
          </a:prstGeom>
          <a:solidFill>
            <a:srgbClr val="FCFC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ko-KR" altLang="en-US" dirty="0">
                <a:solidFill>
                  <a:schemeClr val="tx1"/>
                </a:solidFill>
              </a:rPr>
              <a:t>응</a:t>
            </a:r>
            <a:r>
              <a:rPr lang="en-US" altLang="ko-KR" dirty="0">
                <a:solidFill>
                  <a:schemeClr val="tx1"/>
                </a:solidFill>
              </a:rPr>
              <a:t>. </a:t>
            </a:r>
            <a:r>
              <a:rPr lang="ko-KR" altLang="en-US" dirty="0">
                <a:solidFill>
                  <a:schemeClr val="tx1"/>
                </a:solidFill>
              </a:rPr>
              <a:t>특정한 음식이 아니라</a:t>
            </a:r>
            <a:r>
              <a:rPr lang="en-US" altLang="ko-KR" dirty="0">
                <a:solidFill>
                  <a:schemeClr val="tx1"/>
                </a:solidFill>
              </a:rPr>
              <a:t>, </a:t>
            </a:r>
            <a:r>
              <a:rPr lang="ko-KR" altLang="en-US" dirty="0" err="1">
                <a:solidFill>
                  <a:schemeClr val="tx1"/>
                </a:solidFill>
              </a:rPr>
              <a:t>와쇼쿠라는</a:t>
            </a:r>
            <a:r>
              <a:rPr lang="ko-KR" altLang="en-US" dirty="0">
                <a:solidFill>
                  <a:schemeClr val="tx1"/>
                </a:solidFill>
              </a:rPr>
              <a:t> 식사 문화가 선정된 거야</a:t>
            </a:r>
            <a:r>
              <a:rPr lang="en-US" altLang="ko-KR" dirty="0">
                <a:solidFill>
                  <a:schemeClr val="tx1"/>
                </a:solidFill>
              </a:rPr>
              <a:t>. </a:t>
            </a:r>
            <a:r>
              <a:rPr lang="ko-KR" altLang="en-US" dirty="0">
                <a:solidFill>
                  <a:schemeClr val="tx1"/>
                </a:solidFill>
              </a:rPr>
              <a:t>소재의 맛을 살려내는 조리법</a:t>
            </a:r>
            <a:r>
              <a:rPr lang="en-US" altLang="ko-KR" dirty="0">
                <a:solidFill>
                  <a:schemeClr val="tx1"/>
                </a:solidFill>
              </a:rPr>
              <a:t>, </a:t>
            </a:r>
            <a:r>
              <a:rPr lang="ko-KR" altLang="en-US" dirty="0">
                <a:solidFill>
                  <a:schemeClr val="tx1"/>
                </a:solidFill>
              </a:rPr>
              <a:t>적은 동물성 지방</a:t>
            </a:r>
            <a:r>
              <a:rPr lang="en-US" altLang="ko-KR" dirty="0">
                <a:solidFill>
                  <a:schemeClr val="tx1"/>
                </a:solidFill>
              </a:rPr>
              <a:t>, </a:t>
            </a:r>
            <a:r>
              <a:rPr lang="ko-KR" altLang="en-US" dirty="0">
                <a:solidFill>
                  <a:schemeClr val="tx1"/>
                </a:solidFill>
              </a:rPr>
              <a:t>아름다운 상차림</a:t>
            </a:r>
            <a:r>
              <a:rPr lang="en-US" altLang="ko-KR" dirty="0">
                <a:solidFill>
                  <a:schemeClr val="tx1"/>
                </a:solidFill>
              </a:rPr>
              <a:t>, </a:t>
            </a:r>
            <a:r>
              <a:rPr lang="ko-KR" altLang="en-US" dirty="0">
                <a:solidFill>
                  <a:schemeClr val="tx1"/>
                </a:solidFill>
              </a:rPr>
              <a:t>연중행사와의 깊은 관련성으로 선정되었다고 해</a:t>
            </a:r>
            <a:r>
              <a:rPr lang="en-US" altLang="ko-KR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688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528" y="1268760"/>
            <a:ext cx="8568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1. </a:t>
            </a:r>
            <a:r>
              <a:rPr lang="ko-KR" altLang="en-US" sz="1400" dirty="0"/>
              <a:t>잘</a:t>
            </a:r>
            <a:r>
              <a:rPr lang="en-US" altLang="ko-KR" sz="1400" dirty="0"/>
              <a:t> </a:t>
            </a:r>
            <a:r>
              <a:rPr lang="ko-KR" altLang="en-US" sz="1400" dirty="0"/>
              <a:t>듣고 찾아가고자 하는 곳의 번호를 골라 봅시다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AE8CFCD1-547D-498E-BEE7-FE846376EE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2204864"/>
            <a:ext cx="8676456" cy="3822495"/>
          </a:xfrm>
          <a:prstGeom prst="rect">
            <a:avLst/>
          </a:prstGeom>
        </p:spPr>
      </p:pic>
      <p:pic>
        <p:nvPicPr>
          <p:cNvPr id="4" name="10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62180" y="1242648"/>
            <a:ext cx="360000" cy="360000"/>
          </a:xfrm>
          <a:prstGeom prst="rect">
            <a:avLst/>
          </a:prstGeom>
        </p:spPr>
      </p:pic>
      <p:sp>
        <p:nvSpPr>
          <p:cNvPr id="7" name="타원 6"/>
          <p:cNvSpPr/>
          <p:nvPr/>
        </p:nvSpPr>
        <p:spPr>
          <a:xfrm>
            <a:off x="6418330" y="3310862"/>
            <a:ext cx="369332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5" name="그룹 14"/>
          <p:cNvGrpSpPr/>
          <p:nvPr/>
        </p:nvGrpSpPr>
        <p:grpSpPr>
          <a:xfrm>
            <a:off x="1187624" y="3495528"/>
            <a:ext cx="5112568" cy="581544"/>
            <a:chOff x="1187624" y="3495528"/>
            <a:chExt cx="5112568" cy="581544"/>
          </a:xfrm>
        </p:grpSpPr>
        <p:cxnSp>
          <p:nvCxnSpPr>
            <p:cNvPr id="8" name="직선 연결선 7"/>
            <p:cNvCxnSpPr/>
            <p:nvPr/>
          </p:nvCxnSpPr>
          <p:spPr>
            <a:xfrm>
              <a:off x="1187624" y="4077072"/>
              <a:ext cx="4752528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연결선 8"/>
            <p:cNvCxnSpPr/>
            <p:nvPr/>
          </p:nvCxnSpPr>
          <p:spPr>
            <a:xfrm>
              <a:off x="5938455" y="3495528"/>
              <a:ext cx="0" cy="58154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/>
            <p:cNvCxnSpPr/>
            <p:nvPr/>
          </p:nvCxnSpPr>
          <p:spPr>
            <a:xfrm>
              <a:off x="5938455" y="3495528"/>
              <a:ext cx="361737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7027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31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528" y="1268760"/>
            <a:ext cx="8568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2. </a:t>
            </a:r>
            <a:r>
              <a:rPr lang="ko-KR" altLang="en-US" sz="1400" dirty="0"/>
              <a:t>주어진 대화문의 빈칸에 들어갈 표현으로 알맞은 것을 골라 봅시다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827584" y="4490536"/>
            <a:ext cx="79928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➊</a:t>
            </a:r>
            <a:r>
              <a:rPr lang="ja-JP" altLang="en-US" dirty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　</a:t>
            </a:r>
            <a:r>
              <a:rPr lang="ja-JP" altLang="en-US" dirty="0">
                <a:latin typeface="ＭＳ Ｐゴシック"/>
              </a:rPr>
              <a:t>雨らしいです</a:t>
            </a:r>
            <a:r>
              <a:rPr lang="en-US" altLang="ko-KR" dirty="0">
                <a:latin typeface="ＭＳ Ｐゴシック"/>
              </a:rPr>
              <a:t>			</a:t>
            </a:r>
            <a:r>
              <a:rPr lang="ko-KR" altLang="en-US" dirty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➋</a:t>
            </a:r>
            <a:r>
              <a:rPr lang="ja-JP" altLang="en-US" dirty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　</a:t>
            </a:r>
            <a:r>
              <a:rPr lang="ja-JP" altLang="en-US" dirty="0">
                <a:latin typeface="ＭＳ Ｐゴシック"/>
              </a:rPr>
              <a:t>雨が　降りました</a:t>
            </a:r>
            <a:endParaRPr lang="en-US" altLang="ko-KR" dirty="0">
              <a:latin typeface="ＭＳ Ｐゴシック"/>
            </a:endParaRPr>
          </a:p>
          <a:p>
            <a:endParaRPr lang="en-US" altLang="ko-KR" dirty="0">
              <a:solidFill>
                <a:schemeClr val="bg2">
                  <a:lumMod val="50000"/>
                </a:schemeClr>
              </a:solidFill>
              <a:latin typeface="ＭＳ Ｐゴシック"/>
            </a:endParaRPr>
          </a:p>
          <a:p>
            <a:r>
              <a:rPr lang="ko-KR" altLang="en-US" dirty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➌</a:t>
            </a:r>
            <a:r>
              <a:rPr lang="ja-JP" altLang="en-US" dirty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　</a:t>
            </a:r>
            <a:r>
              <a:rPr lang="ja-JP" altLang="en-US" dirty="0">
                <a:latin typeface="ＭＳ Ｐゴシック"/>
              </a:rPr>
              <a:t>雨が</a:t>
            </a:r>
            <a:r>
              <a:rPr lang="en-US" altLang="ja-JP" dirty="0">
                <a:latin typeface="ＭＳ Ｐゴシック"/>
              </a:rPr>
              <a:t>	</a:t>
            </a:r>
            <a:r>
              <a:rPr lang="ja-JP" altLang="en-US" dirty="0">
                <a:latin typeface="ＭＳ Ｐゴシック"/>
              </a:rPr>
              <a:t>降ったんです</a:t>
            </a:r>
            <a:r>
              <a:rPr lang="en-US" altLang="ja-JP" dirty="0">
                <a:latin typeface="ＭＳ Ｐゴシック"/>
              </a:rPr>
              <a:t>		</a:t>
            </a:r>
            <a:r>
              <a:rPr lang="ko-KR" altLang="en-US" dirty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➍</a:t>
            </a:r>
            <a:r>
              <a:rPr lang="ja-JP" altLang="en-US" dirty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　</a:t>
            </a:r>
            <a:r>
              <a:rPr lang="ja-JP" altLang="en-US" dirty="0">
                <a:latin typeface="ＭＳ Ｐゴシック"/>
              </a:rPr>
              <a:t>雨が　降らなかった</a:t>
            </a:r>
            <a:endParaRPr lang="en-US" altLang="ko-KR" dirty="0">
              <a:latin typeface="ＭＳ Ｐゴシック"/>
            </a:endParaRPr>
          </a:p>
          <a:p>
            <a:endParaRPr lang="en-US" altLang="ko-KR" dirty="0">
              <a:solidFill>
                <a:schemeClr val="bg2">
                  <a:lumMod val="50000"/>
                </a:schemeClr>
              </a:solidFill>
              <a:latin typeface="ＭＳ Ｐゴシック"/>
            </a:endParaRPr>
          </a:p>
          <a:p>
            <a:r>
              <a:rPr lang="ko-KR" altLang="en-US" dirty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➎</a:t>
            </a:r>
            <a:r>
              <a:rPr lang="ja-JP" altLang="en-US" dirty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　</a:t>
            </a:r>
            <a:r>
              <a:rPr lang="ja-JP" altLang="en-US" dirty="0">
                <a:latin typeface="ＭＳ Ｐゴシック"/>
              </a:rPr>
              <a:t>雨が　降って　います</a:t>
            </a:r>
            <a:endParaRPr lang="ko-KR" altLang="en-US" dirty="0"/>
          </a:p>
        </p:txBody>
      </p:sp>
      <p:sp>
        <p:nvSpPr>
          <p:cNvPr id="5" name="타원 4"/>
          <p:cNvSpPr/>
          <p:nvPr/>
        </p:nvSpPr>
        <p:spPr>
          <a:xfrm>
            <a:off x="842946" y="4497855"/>
            <a:ext cx="369332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모서리가 둥근 직사각형 1"/>
          <p:cNvSpPr/>
          <p:nvPr/>
        </p:nvSpPr>
        <p:spPr>
          <a:xfrm>
            <a:off x="683568" y="1988840"/>
            <a:ext cx="7632848" cy="1944216"/>
          </a:xfrm>
          <a:prstGeom prst="roundRect">
            <a:avLst/>
          </a:prstGeom>
          <a:noFill/>
          <a:ln w="127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200000"/>
              </a:lnSpc>
            </a:pPr>
            <a:r>
              <a:rPr lang="en-US" altLang="ko-KR" dirty="0">
                <a:solidFill>
                  <a:srgbClr val="8064A2"/>
                </a:solidFill>
              </a:rPr>
              <a:t>A</a:t>
            </a:r>
            <a:r>
              <a:rPr lang="en-US" altLang="ko-KR" dirty="0">
                <a:solidFill>
                  <a:prstClr val="black"/>
                </a:solidFill>
              </a:rPr>
              <a:t>	</a:t>
            </a:r>
            <a:r>
              <a:rPr lang="ja-JP" altLang="en-US" dirty="0">
                <a:solidFill>
                  <a:prstClr val="black"/>
                </a:solidFill>
              </a:rPr>
              <a:t>あしたの  天気は  どうですか。</a:t>
            </a:r>
            <a:endParaRPr lang="en-US" altLang="ja-JP" dirty="0">
              <a:solidFill>
                <a:prstClr val="black"/>
              </a:solidFill>
            </a:endParaRPr>
          </a:p>
          <a:p>
            <a:pPr lvl="0">
              <a:lnSpc>
                <a:spcPct val="200000"/>
              </a:lnSpc>
            </a:pPr>
            <a:r>
              <a:rPr lang="en-US" altLang="ko-KR" dirty="0">
                <a:solidFill>
                  <a:srgbClr val="1F497D"/>
                </a:solidFill>
              </a:rPr>
              <a:t>B</a:t>
            </a:r>
            <a:r>
              <a:rPr lang="en-US" altLang="ko-KR" dirty="0">
                <a:solidFill>
                  <a:prstClr val="black"/>
                </a:solidFill>
              </a:rPr>
              <a:t>	</a:t>
            </a:r>
            <a:r>
              <a:rPr lang="ja-JP" altLang="en-US" dirty="0">
                <a:solidFill>
                  <a:prstClr val="black"/>
                </a:solidFill>
              </a:rPr>
              <a:t>ネットに  よると </a:t>
            </a:r>
            <a:r>
              <a:rPr lang="ja-JP" altLang="en-US" u="sng" dirty="0">
                <a:solidFill>
                  <a:prstClr val="black"/>
                </a:solidFill>
              </a:rPr>
              <a:t>　　　　　　　　　　　　　　　　　　　　　　　　　　　</a:t>
            </a:r>
            <a:r>
              <a:rPr lang="ja-JP" altLang="en-US" dirty="0">
                <a:solidFill>
                  <a:prstClr val="black"/>
                </a:solidFill>
              </a:rPr>
              <a:t>。</a:t>
            </a:r>
            <a:endParaRPr lang="en-US" altLang="ja-JP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59726" y="2495037"/>
            <a:ext cx="78346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てん　き</a:t>
            </a:r>
            <a:endParaRPr lang="ko-KR" altLang="en-US" sz="700" dirty="0"/>
          </a:p>
        </p:txBody>
      </p:sp>
      <p:sp>
        <p:nvSpPr>
          <p:cNvPr id="12" name="TextBox 11"/>
          <p:cNvSpPr txBox="1"/>
          <p:nvPr/>
        </p:nvSpPr>
        <p:spPr>
          <a:xfrm>
            <a:off x="4898556" y="4388684"/>
            <a:ext cx="4015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あめ</a:t>
            </a:r>
            <a:endParaRPr lang="ko-KR" altLang="en-US" sz="7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09A2BE2-DF44-4720-8CEB-DEDDEEA4F554}"/>
              </a:ext>
            </a:extLst>
          </p:cNvPr>
          <p:cNvSpPr txBox="1"/>
          <p:nvPr/>
        </p:nvSpPr>
        <p:spPr>
          <a:xfrm>
            <a:off x="1250488" y="4388684"/>
            <a:ext cx="4015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あめ</a:t>
            </a:r>
            <a:endParaRPr lang="ko-KR" altLang="en-US" sz="7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0565D3F-2358-4653-9325-527C4B1C3E2A}"/>
              </a:ext>
            </a:extLst>
          </p:cNvPr>
          <p:cNvSpPr txBox="1"/>
          <p:nvPr/>
        </p:nvSpPr>
        <p:spPr>
          <a:xfrm>
            <a:off x="4898556" y="4934481"/>
            <a:ext cx="4015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あめ</a:t>
            </a:r>
            <a:endParaRPr lang="ko-KR" altLang="en-US" sz="7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34D9FDA-BC89-49AF-875C-C4FC272D6F92}"/>
              </a:ext>
            </a:extLst>
          </p:cNvPr>
          <p:cNvSpPr txBox="1"/>
          <p:nvPr/>
        </p:nvSpPr>
        <p:spPr>
          <a:xfrm>
            <a:off x="1250488" y="4939993"/>
            <a:ext cx="4015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あめ</a:t>
            </a:r>
            <a:endParaRPr lang="ko-KR" altLang="en-US" sz="7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8B91A3C-E4DE-4411-A111-F8C4458411BD}"/>
              </a:ext>
            </a:extLst>
          </p:cNvPr>
          <p:cNvSpPr txBox="1"/>
          <p:nvPr/>
        </p:nvSpPr>
        <p:spPr>
          <a:xfrm>
            <a:off x="1250488" y="5480068"/>
            <a:ext cx="4015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あめ</a:t>
            </a:r>
            <a:endParaRPr lang="ko-KR" altLang="en-US" sz="7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745AA4D-D2B2-41DC-8842-73F87635EB7A}"/>
              </a:ext>
            </a:extLst>
          </p:cNvPr>
          <p:cNvSpPr txBox="1"/>
          <p:nvPr/>
        </p:nvSpPr>
        <p:spPr>
          <a:xfrm>
            <a:off x="5534392" y="4946164"/>
            <a:ext cx="2160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ふ</a:t>
            </a:r>
            <a:endParaRPr lang="ko-KR" altLang="en-US" sz="7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878B72E-E1BF-477D-8EDA-5EAA3FC98442}"/>
              </a:ext>
            </a:extLst>
          </p:cNvPr>
          <p:cNvSpPr txBox="1"/>
          <p:nvPr/>
        </p:nvSpPr>
        <p:spPr>
          <a:xfrm>
            <a:off x="1797544" y="4934480"/>
            <a:ext cx="2160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ふ</a:t>
            </a:r>
            <a:endParaRPr lang="ko-KR" altLang="en-US" sz="7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F29ED58-B7E5-4002-AA2B-89FA4D86740C}"/>
              </a:ext>
            </a:extLst>
          </p:cNvPr>
          <p:cNvSpPr txBox="1"/>
          <p:nvPr/>
        </p:nvSpPr>
        <p:spPr>
          <a:xfrm>
            <a:off x="5534392" y="4388684"/>
            <a:ext cx="2160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ふ</a:t>
            </a:r>
            <a:endParaRPr lang="ko-KR" altLang="en-US" sz="7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B2D53B7-505A-4E72-B8B3-35710292EA81}"/>
              </a:ext>
            </a:extLst>
          </p:cNvPr>
          <p:cNvSpPr txBox="1"/>
          <p:nvPr/>
        </p:nvSpPr>
        <p:spPr>
          <a:xfrm>
            <a:off x="1886324" y="5480067"/>
            <a:ext cx="2160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ふ</a:t>
            </a:r>
            <a:endParaRPr lang="ko-KR" altLang="en-US" sz="700" dirty="0"/>
          </a:p>
        </p:txBody>
      </p:sp>
    </p:spTree>
    <p:extLst>
      <p:ext uri="{BB962C8B-B14F-4D97-AF65-F5344CB8AC3E}">
        <p14:creationId xmlns:p14="http://schemas.microsoft.com/office/powerpoint/2010/main" val="359022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528" y="1268760"/>
            <a:ext cx="8568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3. </a:t>
            </a:r>
            <a:r>
              <a:rPr lang="ko-KR" altLang="en-US" sz="1400" dirty="0"/>
              <a:t>다음 우리말을 일본어로 바꿀 때 순서 상 </a:t>
            </a:r>
            <a:r>
              <a:rPr lang="ko-KR" altLang="en-US" sz="1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♥</a:t>
            </a:r>
            <a:r>
              <a:rPr lang="ko-KR" altLang="en-US" sz="1400" dirty="0"/>
              <a:t>표에 들어갈 말을 보기에서 골라 봅시다</a:t>
            </a:r>
            <a:r>
              <a:rPr lang="en-US" altLang="ko-KR" sz="1400" dirty="0"/>
              <a:t>..</a:t>
            </a:r>
            <a:endParaRPr lang="ko-KR" altLang="en-US" sz="1400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43" y="1828894"/>
            <a:ext cx="819150" cy="419100"/>
          </a:xfrm>
          <a:prstGeom prst="rect">
            <a:avLst/>
          </a:prstGeom>
        </p:spPr>
      </p:pic>
      <p:sp>
        <p:nvSpPr>
          <p:cNvPr id="9" name="모서리가 둥근 직사각형 8"/>
          <p:cNvSpPr/>
          <p:nvPr/>
        </p:nvSpPr>
        <p:spPr>
          <a:xfrm>
            <a:off x="754772" y="2204864"/>
            <a:ext cx="7705659" cy="648072"/>
          </a:xfrm>
          <a:prstGeom prst="roundRect">
            <a:avLst/>
          </a:prstGeom>
          <a:noFill/>
          <a:ln w="127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ja-JP" altLang="en-US" dirty="0">
                <a:solidFill>
                  <a:schemeClr val="tx1"/>
                </a:solidFill>
              </a:rPr>
              <a:t>ⓐ した　　ⓑ まるで　　ⓒ みたい　　ⓓ むかしに　　ⓔ タイムスリップ</a:t>
            </a:r>
            <a:endParaRPr lang="en-US" altLang="ja-JP" dirty="0">
              <a:solidFill>
                <a:schemeClr val="tx1"/>
              </a:solidFill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xmlns="" id="{253D9808-C3E8-4FD9-B1E7-63B7E881F120}"/>
              </a:ext>
            </a:extLst>
          </p:cNvPr>
          <p:cNvSpPr/>
          <p:nvPr/>
        </p:nvSpPr>
        <p:spPr>
          <a:xfrm>
            <a:off x="754772" y="4022016"/>
            <a:ext cx="77056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u="sng" dirty="0"/>
              <a:t>                </a:t>
            </a:r>
            <a:r>
              <a:rPr lang="ja-JP" altLang="en-US" dirty="0"/>
              <a:t> </a:t>
            </a:r>
            <a:r>
              <a:rPr lang="ja-JP" altLang="en-US" u="sng" dirty="0"/>
              <a:t>            　　　</a:t>
            </a:r>
            <a:r>
              <a:rPr lang="ja-JP" altLang="en-US" dirty="0"/>
              <a:t> </a:t>
            </a:r>
            <a:r>
              <a:rPr lang="ja-JP" altLang="en-US" u="sng" dirty="0"/>
              <a:t>         　　     </a:t>
            </a:r>
            <a:r>
              <a:rPr lang="ja-JP" altLang="en-US" dirty="0"/>
              <a:t> </a:t>
            </a:r>
            <a:r>
              <a:rPr lang="ja-JP" altLang="en-US" u="sng" dirty="0"/>
              <a:t>            　　 </a:t>
            </a:r>
            <a:r>
              <a:rPr lang="ja-JP" altLang="en-US" dirty="0"/>
              <a:t> </a:t>
            </a:r>
            <a:r>
              <a:rPr lang="ja-JP" altLang="en-US" u="sng" dirty="0"/>
              <a:t>　　　　　　　　　　</a:t>
            </a:r>
            <a:r>
              <a:rPr lang="ja-JP" altLang="en-US" dirty="0"/>
              <a:t>。</a:t>
            </a:r>
            <a:endParaRPr lang="ko-KR" alt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1B389B8D-9331-4BB7-8B44-03BF70761BDA}"/>
              </a:ext>
            </a:extLst>
          </p:cNvPr>
          <p:cNvSpPr/>
          <p:nvPr/>
        </p:nvSpPr>
        <p:spPr>
          <a:xfrm>
            <a:off x="4225283" y="3837350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♥</a:t>
            </a:r>
            <a:endParaRPr lang="ko-KR" alt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379776CE-FC42-4411-9267-1F5C56507AE4}"/>
              </a:ext>
            </a:extLst>
          </p:cNvPr>
          <p:cNvSpPr/>
          <p:nvPr/>
        </p:nvSpPr>
        <p:spPr>
          <a:xfrm>
            <a:off x="820818" y="4683934"/>
            <a:ext cx="77056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/>
              <a:t>마치 옛날로 </a:t>
            </a:r>
            <a:r>
              <a:rPr lang="ko-KR" altLang="en-US" dirty="0" err="1"/>
              <a:t>타임슬립한</a:t>
            </a:r>
            <a:r>
              <a:rPr lang="ko-KR" altLang="en-US" dirty="0"/>
              <a:t> 것 같다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4B52841-272D-4A65-8BC0-419F900C8E3F}"/>
              </a:ext>
            </a:extLst>
          </p:cNvPr>
          <p:cNvSpPr txBox="1"/>
          <p:nvPr/>
        </p:nvSpPr>
        <p:spPr>
          <a:xfrm>
            <a:off x="1115616" y="3506391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まるで　　　　　むかしに　</a:t>
            </a:r>
            <a:r>
              <a:rPr lang="ko-KR" altLang="en-US" dirty="0">
                <a:solidFill>
                  <a:srgbClr val="FF0000"/>
                </a:solidFill>
              </a:rPr>
              <a:t> </a:t>
            </a:r>
            <a:r>
              <a:rPr lang="ja-JP" altLang="en-US" dirty="0">
                <a:solidFill>
                  <a:srgbClr val="FF0000"/>
                </a:solidFill>
              </a:rPr>
              <a:t>　タイムスリップ　　　　した　　　　　　みたい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60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7884" y="692695"/>
            <a:ext cx="4968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3. </a:t>
            </a:r>
            <a:r>
              <a:rPr lang="ko-KR" altLang="en-US" sz="1400" dirty="0"/>
              <a:t>잘</a:t>
            </a:r>
            <a:r>
              <a:rPr lang="en-US" altLang="ko-KR" sz="1400" dirty="0"/>
              <a:t> </a:t>
            </a:r>
            <a:r>
              <a:rPr lang="ko-KR" altLang="en-US" sz="1400" dirty="0"/>
              <a:t>듣고 어떤 장면에서 하는 말인지 생각해 봅시다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3BEBDEDE-CF39-4EE8-9877-796C222420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824"/>
            <a:ext cx="9144000" cy="3845399"/>
          </a:xfrm>
          <a:prstGeom prst="rect">
            <a:avLst/>
          </a:prstGeom>
        </p:spPr>
      </p:pic>
      <p:pic>
        <p:nvPicPr>
          <p:cNvPr id="3" name="95-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69269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81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7884" y="692695"/>
            <a:ext cx="4968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1. </a:t>
            </a:r>
            <a:r>
              <a:rPr lang="ko-KR" altLang="en-US" sz="1400" dirty="0"/>
              <a:t>잘 듣고 보기와 같이 바꾸어 말해 봅시다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16504" y="3254070"/>
            <a:ext cx="3006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あの子</a:t>
            </a:r>
            <a:r>
              <a:rPr lang="ko-KR" altLang="en-US" dirty="0"/>
              <a:t> </a:t>
            </a:r>
            <a:r>
              <a:rPr lang="en-US" altLang="ko-KR" dirty="0"/>
              <a:t>/ </a:t>
            </a:r>
            <a:r>
              <a:rPr lang="ja-JP" altLang="en-US" dirty="0"/>
              <a:t>かわいい</a:t>
            </a:r>
            <a:endParaRPr lang="en-US" altLang="ja-JP" dirty="0"/>
          </a:p>
          <a:p>
            <a:pPr algn="ctr"/>
            <a:r>
              <a:rPr lang="ja-JP" altLang="en-US" dirty="0"/>
              <a:t>にんぎょう</a:t>
            </a:r>
            <a:endParaRPr lang="ko-KR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095836" y="1978906"/>
            <a:ext cx="5868652" cy="1110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/>
                </a:solidFill>
              </a:rPr>
              <a:t>A</a:t>
            </a:r>
            <a:r>
              <a:rPr lang="en-US" altLang="ko-KR" dirty="0"/>
              <a:t>	</a:t>
            </a:r>
            <a:r>
              <a:rPr lang="ja-JP" altLang="en-US" dirty="0">
                <a:solidFill>
                  <a:schemeClr val="accent2"/>
                </a:solidFill>
              </a:rPr>
              <a:t>あの　子</a:t>
            </a:r>
            <a:r>
              <a:rPr lang="ja-JP" altLang="en-US" dirty="0"/>
              <a:t>、</a:t>
            </a:r>
            <a:r>
              <a:rPr lang="ja-JP" altLang="en-US" dirty="0">
                <a:solidFill>
                  <a:schemeClr val="accent5"/>
                </a:solidFill>
              </a:rPr>
              <a:t>かわいい</a:t>
            </a:r>
            <a:r>
              <a:rPr lang="ja-JP" altLang="en-US" dirty="0"/>
              <a:t>ね。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tx2"/>
                </a:solidFill>
              </a:rPr>
              <a:t>B</a:t>
            </a:r>
            <a:r>
              <a:rPr lang="en-US" altLang="ko-KR" dirty="0"/>
              <a:t>	</a:t>
            </a:r>
            <a:r>
              <a:rPr lang="ja-JP" altLang="en-US" dirty="0"/>
              <a:t>うん、まるで　</a:t>
            </a:r>
            <a:r>
              <a:rPr lang="ja-JP" altLang="en-US" dirty="0">
                <a:solidFill>
                  <a:schemeClr val="accent6"/>
                </a:solidFill>
              </a:rPr>
              <a:t>にんぎょう</a:t>
            </a:r>
            <a:r>
              <a:rPr lang="ja-JP" altLang="en-US" dirty="0"/>
              <a:t>みたい。</a:t>
            </a:r>
            <a:endParaRPr lang="en-US" altLang="ja-JP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558E2576-90DA-4714-B3D0-716029DCA8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72" y="1900413"/>
            <a:ext cx="1350000" cy="13500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71" y="1532110"/>
            <a:ext cx="819150" cy="4191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53869E4-1D3E-47C5-B1E5-BB2F4F1631D5}"/>
              </a:ext>
            </a:extLst>
          </p:cNvPr>
          <p:cNvSpPr txBox="1"/>
          <p:nvPr/>
        </p:nvSpPr>
        <p:spPr>
          <a:xfrm>
            <a:off x="4680012" y="2053162"/>
            <a:ext cx="94467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>
                <a:solidFill>
                  <a:schemeClr val="accent2"/>
                </a:solidFill>
              </a:rPr>
              <a:t>こ</a:t>
            </a:r>
            <a:endParaRPr lang="ko-KR" altLang="en-US" sz="700" dirty="0">
              <a:solidFill>
                <a:schemeClr val="accent2"/>
              </a:solidFill>
            </a:endParaRPr>
          </a:p>
        </p:txBody>
      </p:sp>
      <p:pic>
        <p:nvPicPr>
          <p:cNvPr id="3" name="96-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58774" y="156166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5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4FE918E6-7312-4C18-A83C-513B1D39C7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59" y="1906698"/>
            <a:ext cx="1695472" cy="13500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146224C0-AFF7-4306-AFE3-053C352C20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09" y="4651806"/>
            <a:ext cx="1744572" cy="135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9671" y="4282474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3">
                    <a:lumMod val="75000"/>
                  </a:schemeClr>
                </a:solidFill>
                <a:latin typeface="ＭＳ Ｐゴシック"/>
              </a:rPr>
              <a:t>➋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9672" y="1532110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3">
                    <a:lumMod val="75000"/>
                  </a:schemeClr>
                </a:solidFill>
                <a:latin typeface="ＭＳ Ｐゴシック"/>
                <a:ea typeface="맑은 고딕"/>
              </a:rPr>
              <a:t>➊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504" y="3251442"/>
            <a:ext cx="3006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きむらさん</a:t>
            </a:r>
            <a:r>
              <a:rPr lang="ko-KR" altLang="en-US" dirty="0"/>
              <a:t> </a:t>
            </a:r>
            <a:r>
              <a:rPr lang="en-US" altLang="ko-KR" dirty="0"/>
              <a:t>/ </a:t>
            </a:r>
            <a:r>
              <a:rPr lang="ja-JP" altLang="en-US" dirty="0"/>
              <a:t>歌が　うまい</a:t>
            </a:r>
            <a:endParaRPr lang="en-US" altLang="ja-JP" dirty="0"/>
          </a:p>
          <a:p>
            <a:pPr algn="ctr"/>
            <a:r>
              <a:rPr lang="ja-JP" altLang="en-US" dirty="0"/>
              <a:t>かしゅ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6504" y="6002254"/>
            <a:ext cx="3006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この　きょうしつ</a:t>
            </a:r>
            <a:r>
              <a:rPr lang="ko-KR" altLang="en-US" dirty="0"/>
              <a:t> </a:t>
            </a:r>
            <a:r>
              <a:rPr lang="en-US" altLang="ko-KR" dirty="0"/>
              <a:t>/ </a:t>
            </a:r>
            <a:r>
              <a:rPr lang="ja-JP" altLang="en-US" dirty="0"/>
              <a:t>しずかだ</a:t>
            </a:r>
            <a:endParaRPr lang="en-US" altLang="ja-JP" dirty="0"/>
          </a:p>
          <a:p>
            <a:pPr algn="ctr"/>
            <a:r>
              <a:rPr lang="ja-JP" altLang="en-US" dirty="0"/>
              <a:t>としょかん</a:t>
            </a:r>
            <a:endParaRPr lang="ko-KR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095836" y="1978906"/>
            <a:ext cx="5868652" cy="1110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/>
                </a:solidFill>
              </a:rPr>
              <a:t>A</a:t>
            </a:r>
            <a:r>
              <a:rPr lang="en-US" altLang="ko-KR" dirty="0"/>
              <a:t>	</a:t>
            </a:r>
            <a:r>
              <a:rPr lang="ja-JP" altLang="en-US" dirty="0">
                <a:solidFill>
                  <a:schemeClr val="accent2"/>
                </a:solidFill>
              </a:rPr>
              <a:t>きむらさん</a:t>
            </a:r>
            <a:r>
              <a:rPr lang="ja-JP" altLang="en-US" dirty="0"/>
              <a:t>、</a:t>
            </a:r>
            <a:r>
              <a:rPr lang="ja-JP" altLang="en-US" dirty="0">
                <a:solidFill>
                  <a:schemeClr val="accent5"/>
                </a:solidFill>
              </a:rPr>
              <a:t>歌が　うまい</a:t>
            </a:r>
            <a:r>
              <a:rPr lang="ja-JP" altLang="en-US" dirty="0"/>
              <a:t>ね。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tx2"/>
                </a:solidFill>
              </a:rPr>
              <a:t>B</a:t>
            </a:r>
            <a:r>
              <a:rPr lang="en-US" altLang="ko-KR" dirty="0"/>
              <a:t>	</a:t>
            </a:r>
            <a:r>
              <a:rPr lang="ja-JP" altLang="en-US" dirty="0"/>
              <a:t>うん、まるで　</a:t>
            </a:r>
            <a:r>
              <a:rPr lang="ja-JP" altLang="en-US" dirty="0">
                <a:solidFill>
                  <a:schemeClr val="accent6"/>
                </a:solidFill>
              </a:rPr>
              <a:t>かしゅ</a:t>
            </a:r>
            <a:r>
              <a:rPr lang="ja-JP" altLang="en-US" dirty="0"/>
              <a:t>みたい。</a:t>
            </a:r>
            <a:endParaRPr lang="en-US" altLang="ja-JP" dirty="0"/>
          </a:p>
        </p:txBody>
      </p:sp>
      <p:sp>
        <p:nvSpPr>
          <p:cNvPr id="16" name="TextBox 15"/>
          <p:cNvSpPr txBox="1"/>
          <p:nvPr/>
        </p:nvSpPr>
        <p:spPr>
          <a:xfrm>
            <a:off x="3095836" y="4772166"/>
            <a:ext cx="5868652" cy="1110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/>
                </a:solidFill>
              </a:rPr>
              <a:t>A</a:t>
            </a:r>
            <a:r>
              <a:rPr lang="en-US" altLang="ko-KR" dirty="0"/>
              <a:t>	</a:t>
            </a:r>
            <a:r>
              <a:rPr lang="ja-JP" altLang="en-US" dirty="0">
                <a:solidFill>
                  <a:schemeClr val="accent2"/>
                </a:solidFill>
              </a:rPr>
              <a:t>この　きょうしつ</a:t>
            </a:r>
            <a:r>
              <a:rPr lang="ja-JP" altLang="en-US" dirty="0"/>
              <a:t>、</a:t>
            </a:r>
            <a:r>
              <a:rPr lang="ja-JP" altLang="en-US" dirty="0">
                <a:solidFill>
                  <a:schemeClr val="accent5"/>
                </a:solidFill>
              </a:rPr>
              <a:t>しずかだ</a:t>
            </a:r>
            <a:r>
              <a:rPr lang="ja-JP" altLang="en-US" dirty="0"/>
              <a:t>ね。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tx2"/>
                </a:solidFill>
              </a:rPr>
              <a:t>B</a:t>
            </a:r>
            <a:r>
              <a:rPr lang="en-US" altLang="ko-KR" dirty="0"/>
              <a:t>	</a:t>
            </a:r>
            <a:r>
              <a:rPr lang="ja-JP" altLang="en-US" dirty="0"/>
              <a:t>うん、まるで　</a:t>
            </a:r>
            <a:r>
              <a:rPr lang="ja-JP" altLang="en-US" dirty="0">
                <a:solidFill>
                  <a:schemeClr val="accent6"/>
                </a:solidFill>
              </a:rPr>
              <a:t>としょかん</a:t>
            </a:r>
            <a:r>
              <a:rPr lang="ja-JP" altLang="en-US" dirty="0"/>
              <a:t>みたい。</a:t>
            </a:r>
            <a:endParaRPr lang="en-US" altLang="ja-JP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EF0877-0E03-4305-A0D3-F4B10A5EB2DE}"/>
              </a:ext>
            </a:extLst>
          </p:cNvPr>
          <p:cNvSpPr txBox="1"/>
          <p:nvPr/>
        </p:nvSpPr>
        <p:spPr>
          <a:xfrm>
            <a:off x="5192640" y="2040241"/>
            <a:ext cx="4320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>
                <a:solidFill>
                  <a:schemeClr val="accent5"/>
                </a:solidFill>
              </a:rPr>
              <a:t>うた</a:t>
            </a:r>
            <a:endParaRPr lang="ko-KR" altLang="en-US" sz="700" dirty="0">
              <a:solidFill>
                <a:schemeClr val="accent5"/>
              </a:solidFill>
            </a:endParaRPr>
          </a:p>
        </p:txBody>
      </p:sp>
      <p:pic>
        <p:nvPicPr>
          <p:cNvPr id="3" name="96-1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1760" y="1532110"/>
            <a:ext cx="360000" cy="360000"/>
          </a:xfrm>
          <a:prstGeom prst="rect">
            <a:avLst/>
          </a:prstGeom>
        </p:spPr>
      </p:pic>
      <p:pic>
        <p:nvPicPr>
          <p:cNvPr id="4" name="96-2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1761" y="428247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5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7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08E478E7-0E1D-43BB-B097-14B881BE4F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39" y="1906698"/>
            <a:ext cx="1660061" cy="135000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5E44EB0E-C748-46DE-9A9A-AC2673AB54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52" y="4651806"/>
            <a:ext cx="1718437" cy="135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9671" y="4282474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3">
                    <a:lumMod val="75000"/>
                  </a:schemeClr>
                </a:solidFill>
                <a:latin typeface="ＭＳ Ｐゴシック"/>
              </a:rPr>
              <a:t>➍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9672" y="1532110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3">
                    <a:lumMod val="75000"/>
                  </a:schemeClr>
                </a:solidFill>
                <a:latin typeface="ＭＳ Ｐゴシック"/>
                <a:ea typeface="맑은 고딕"/>
              </a:rPr>
              <a:t>➌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504" y="3251442"/>
            <a:ext cx="3006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わがし</a:t>
            </a:r>
            <a:r>
              <a:rPr lang="ko-KR" altLang="en-US" dirty="0"/>
              <a:t> </a:t>
            </a:r>
            <a:r>
              <a:rPr lang="en-US" altLang="ko-KR" dirty="0"/>
              <a:t>/ </a:t>
            </a:r>
            <a:r>
              <a:rPr lang="ja-JP" altLang="en-US" dirty="0"/>
              <a:t>きれいだ</a:t>
            </a:r>
            <a:endParaRPr lang="en-US" altLang="ja-JP" dirty="0"/>
          </a:p>
          <a:p>
            <a:pPr algn="ctr"/>
            <a:r>
              <a:rPr lang="ja-JP" altLang="en-US" dirty="0"/>
              <a:t>花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6504" y="6002254"/>
            <a:ext cx="3006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けさ</a:t>
            </a:r>
            <a:r>
              <a:rPr lang="ko-KR" altLang="en-US" dirty="0"/>
              <a:t> </a:t>
            </a:r>
            <a:r>
              <a:rPr lang="en-US" altLang="ko-KR" dirty="0"/>
              <a:t>/ </a:t>
            </a:r>
            <a:r>
              <a:rPr lang="ja-JP" altLang="en-US" dirty="0"/>
              <a:t>すずしい</a:t>
            </a:r>
            <a:endParaRPr lang="en-US" altLang="ja-JP" dirty="0"/>
          </a:p>
          <a:p>
            <a:pPr algn="ctr"/>
            <a:r>
              <a:rPr lang="ja-JP" altLang="en-US" dirty="0"/>
              <a:t>秋</a:t>
            </a:r>
            <a:endParaRPr lang="ko-KR" alt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4AC137F-1EAA-4D47-B3CE-CFAB777B3544}"/>
              </a:ext>
            </a:extLst>
          </p:cNvPr>
          <p:cNvSpPr txBox="1"/>
          <p:nvPr/>
        </p:nvSpPr>
        <p:spPr>
          <a:xfrm>
            <a:off x="3095836" y="1978906"/>
            <a:ext cx="5868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/>
                </a:solidFill>
              </a:rPr>
              <a:t>A</a:t>
            </a:r>
            <a:r>
              <a:rPr lang="en-US" altLang="ko-KR" dirty="0"/>
              <a:t>	</a:t>
            </a:r>
            <a:r>
              <a:rPr lang="ja-JP" altLang="en-US" dirty="0">
                <a:solidFill>
                  <a:schemeClr val="accent2"/>
                </a:solidFill>
              </a:rPr>
              <a:t>わがし</a:t>
            </a:r>
            <a:r>
              <a:rPr lang="ja-JP" altLang="en-US" dirty="0"/>
              <a:t>、</a:t>
            </a:r>
            <a:r>
              <a:rPr lang="ja-JP" altLang="en-US" dirty="0">
                <a:solidFill>
                  <a:schemeClr val="accent5"/>
                </a:solidFill>
              </a:rPr>
              <a:t>きれい</a:t>
            </a:r>
            <a:r>
              <a:rPr lang="ja-JP" altLang="en-US" dirty="0"/>
              <a:t>ね。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tx2"/>
                </a:solidFill>
              </a:rPr>
              <a:t>B</a:t>
            </a:r>
            <a:r>
              <a:rPr lang="en-US" altLang="ko-KR" dirty="0"/>
              <a:t>	</a:t>
            </a:r>
            <a:r>
              <a:rPr lang="ja-JP" altLang="en-US" dirty="0"/>
              <a:t>うん、まるで　</a:t>
            </a:r>
            <a:r>
              <a:rPr lang="ja-JP" altLang="en-US" dirty="0">
                <a:solidFill>
                  <a:schemeClr val="accent6"/>
                </a:solidFill>
              </a:rPr>
              <a:t>花</a:t>
            </a:r>
            <a:r>
              <a:rPr lang="ja-JP" altLang="en-US" dirty="0"/>
              <a:t>みたい。</a:t>
            </a:r>
            <a:endParaRPr lang="en-US" altLang="ja-JP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403B836-A350-4106-94FC-56BDC80C6097}"/>
              </a:ext>
            </a:extLst>
          </p:cNvPr>
          <p:cNvSpPr txBox="1"/>
          <p:nvPr/>
        </p:nvSpPr>
        <p:spPr>
          <a:xfrm>
            <a:off x="3095836" y="4772166"/>
            <a:ext cx="5868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/>
                </a:solidFill>
              </a:rPr>
              <a:t>A</a:t>
            </a:r>
            <a:r>
              <a:rPr lang="en-US" altLang="ko-KR" dirty="0"/>
              <a:t>	</a:t>
            </a:r>
            <a:r>
              <a:rPr lang="ja-JP" altLang="en-US" dirty="0">
                <a:solidFill>
                  <a:schemeClr val="accent2"/>
                </a:solidFill>
              </a:rPr>
              <a:t>けさ</a:t>
            </a:r>
            <a:r>
              <a:rPr lang="ja-JP" altLang="en-US" dirty="0"/>
              <a:t>、</a:t>
            </a:r>
            <a:r>
              <a:rPr lang="ja-JP" altLang="en-US" dirty="0">
                <a:solidFill>
                  <a:schemeClr val="accent5"/>
                </a:solidFill>
              </a:rPr>
              <a:t>すずしい</a:t>
            </a:r>
            <a:r>
              <a:rPr lang="ja-JP" altLang="en-US" dirty="0"/>
              <a:t>ね。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tx2"/>
                </a:solidFill>
              </a:rPr>
              <a:t>B</a:t>
            </a:r>
            <a:r>
              <a:rPr lang="en-US" altLang="ko-KR" dirty="0"/>
              <a:t>	</a:t>
            </a:r>
            <a:r>
              <a:rPr lang="ja-JP" altLang="en-US" dirty="0"/>
              <a:t>うん、まるで　</a:t>
            </a:r>
            <a:r>
              <a:rPr lang="ja-JP" altLang="en-US" dirty="0">
                <a:solidFill>
                  <a:schemeClr val="accent6"/>
                </a:solidFill>
              </a:rPr>
              <a:t>秋</a:t>
            </a:r>
            <a:r>
              <a:rPr lang="ja-JP" altLang="en-US" dirty="0"/>
              <a:t>みたい。</a:t>
            </a:r>
            <a:endParaRPr lang="en-US" altLang="ja-JP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16CC89C-7C80-4CC9-A641-5C9B969AA5E4}"/>
              </a:ext>
            </a:extLst>
          </p:cNvPr>
          <p:cNvSpPr txBox="1"/>
          <p:nvPr/>
        </p:nvSpPr>
        <p:spPr>
          <a:xfrm>
            <a:off x="5336656" y="2579070"/>
            <a:ext cx="5040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>
                <a:solidFill>
                  <a:schemeClr val="accent6"/>
                </a:solidFill>
              </a:rPr>
              <a:t>はな</a:t>
            </a:r>
            <a:endParaRPr lang="ko-KR" altLang="en-US" sz="700" dirty="0">
              <a:solidFill>
                <a:schemeClr val="accent6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BB17CE4-A748-4DB3-8008-E1EA1E6CBC02}"/>
              </a:ext>
            </a:extLst>
          </p:cNvPr>
          <p:cNvSpPr txBox="1"/>
          <p:nvPr/>
        </p:nvSpPr>
        <p:spPr>
          <a:xfrm>
            <a:off x="5336656" y="5372330"/>
            <a:ext cx="5040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>
                <a:solidFill>
                  <a:schemeClr val="accent6"/>
                </a:solidFill>
              </a:rPr>
              <a:t>あき</a:t>
            </a:r>
            <a:endParaRPr lang="ko-KR" altLang="en-US" sz="700" dirty="0">
              <a:solidFill>
                <a:schemeClr val="accent6"/>
              </a:solidFill>
            </a:endParaRPr>
          </a:p>
        </p:txBody>
      </p:sp>
      <p:pic>
        <p:nvPicPr>
          <p:cNvPr id="3" name="96-3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1761" y="1532110"/>
            <a:ext cx="360000" cy="360000"/>
          </a:xfrm>
          <a:prstGeom prst="rect">
            <a:avLst/>
          </a:prstGeom>
        </p:spPr>
      </p:pic>
      <p:pic>
        <p:nvPicPr>
          <p:cNvPr id="4" name="96-4-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1761" y="428247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7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80728"/>
            <a:ext cx="273630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子</a:t>
            </a: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かわいい</a:t>
            </a: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まるで</a:t>
            </a: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にんぎょう</a:t>
            </a: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うまい</a:t>
            </a: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きょうしつ</a:t>
            </a: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しずかだ</a:t>
            </a: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わがし</a:t>
            </a: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けさ</a:t>
            </a: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すずしい</a:t>
            </a:r>
            <a:endParaRPr lang="en-US" altLang="ja-JP" dirty="0"/>
          </a:p>
        </p:txBody>
      </p:sp>
      <p:sp>
        <p:nvSpPr>
          <p:cNvPr id="3" name="TextBox 2"/>
          <p:cNvSpPr txBox="1"/>
          <p:nvPr/>
        </p:nvSpPr>
        <p:spPr>
          <a:xfrm>
            <a:off x="2267744" y="980727"/>
            <a:ext cx="309634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아이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귀엽다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마치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인형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잘하다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교실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조용하다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일본 전통 과자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오늘 아침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선선하다</a:t>
            </a:r>
            <a:endParaRPr lang="en-US" altLang="ko-KR" dirty="0"/>
          </a:p>
        </p:txBody>
      </p:sp>
      <p:sp>
        <p:nvSpPr>
          <p:cNvPr id="5" name="TextBox 4"/>
          <p:cNvSpPr txBox="1"/>
          <p:nvPr/>
        </p:nvSpPr>
        <p:spPr>
          <a:xfrm>
            <a:off x="746950" y="870969"/>
            <a:ext cx="5040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こ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4A9FE92-E0E7-494B-BFD5-5EE8F97E231A}"/>
              </a:ext>
            </a:extLst>
          </p:cNvPr>
          <p:cNvSpPr txBox="1"/>
          <p:nvPr/>
        </p:nvSpPr>
        <p:spPr>
          <a:xfrm>
            <a:off x="4778063" y="98072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秋</a:t>
            </a:r>
            <a:endParaRPr lang="en-US" altLang="ja-JP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2799056-02D1-4D1F-9314-E60634AF9F70}"/>
              </a:ext>
            </a:extLst>
          </p:cNvPr>
          <p:cNvSpPr txBox="1"/>
          <p:nvPr/>
        </p:nvSpPr>
        <p:spPr>
          <a:xfrm>
            <a:off x="5688124" y="980727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가을</a:t>
            </a:r>
            <a:endParaRPr lang="en-US" altLang="ko-K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DECA4E8-2B12-44C3-9878-E5D4E81A0193}"/>
              </a:ext>
            </a:extLst>
          </p:cNvPr>
          <p:cNvSpPr txBox="1"/>
          <p:nvPr/>
        </p:nvSpPr>
        <p:spPr>
          <a:xfrm>
            <a:off x="5105793" y="880698"/>
            <a:ext cx="5040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あき</a:t>
            </a:r>
          </a:p>
        </p:txBody>
      </p:sp>
    </p:spTree>
    <p:extLst>
      <p:ext uri="{BB962C8B-B14F-4D97-AF65-F5344CB8AC3E}">
        <p14:creationId xmlns:p14="http://schemas.microsoft.com/office/powerpoint/2010/main" val="354892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1076</TotalTime>
  <Words>1367</Words>
  <Application>Microsoft Office PowerPoint</Application>
  <PresentationFormat>화면 슬라이드 쇼(4:3)</PresentationFormat>
  <Paragraphs>469</Paragraphs>
  <Slides>43</Slides>
  <Notes>0</Notes>
  <HiddenSlides>0</HiddenSlides>
  <MMClips>26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43</vt:i4>
      </vt:variant>
    </vt:vector>
  </HeadingPairs>
  <TitlesOfParts>
    <vt:vector size="44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Windows 사용자</dc:creator>
  <cp:lastModifiedBy>Windows 사용자</cp:lastModifiedBy>
  <cp:revision>203</cp:revision>
  <dcterms:created xsi:type="dcterms:W3CDTF">2017-11-16T00:40:10Z</dcterms:created>
  <dcterms:modified xsi:type="dcterms:W3CDTF">2018-02-05T05:17:54Z</dcterms:modified>
</cp:coreProperties>
</file>