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316" r:id="rId4"/>
    <p:sldId id="258" r:id="rId5"/>
    <p:sldId id="259" r:id="rId6"/>
    <p:sldId id="317" r:id="rId7"/>
    <p:sldId id="262" r:id="rId8"/>
    <p:sldId id="261" r:id="rId9"/>
    <p:sldId id="318" r:id="rId10"/>
    <p:sldId id="290" r:id="rId11"/>
    <p:sldId id="305" r:id="rId12"/>
    <p:sldId id="306" r:id="rId13"/>
    <p:sldId id="307" r:id="rId14"/>
    <p:sldId id="319" r:id="rId15"/>
    <p:sldId id="269" r:id="rId16"/>
    <p:sldId id="308" r:id="rId17"/>
    <p:sldId id="320" r:id="rId18"/>
    <p:sldId id="274" r:id="rId19"/>
    <p:sldId id="309" r:id="rId20"/>
    <p:sldId id="297" r:id="rId21"/>
    <p:sldId id="310" r:id="rId22"/>
    <p:sldId id="311" r:id="rId23"/>
    <p:sldId id="312" r:id="rId24"/>
    <p:sldId id="321" r:id="rId25"/>
    <p:sldId id="276" r:id="rId26"/>
    <p:sldId id="298" r:id="rId27"/>
    <p:sldId id="322" r:id="rId28"/>
    <p:sldId id="278" r:id="rId29"/>
    <p:sldId id="313" r:id="rId30"/>
    <p:sldId id="280" r:id="rId31"/>
    <p:sldId id="314" r:id="rId32"/>
    <p:sldId id="282" r:id="rId33"/>
    <p:sldId id="283" r:id="rId34"/>
    <p:sldId id="299" r:id="rId35"/>
    <p:sldId id="315" r:id="rId36"/>
    <p:sldId id="284" r:id="rId37"/>
    <p:sldId id="285" r:id="rId38"/>
    <p:sldId id="286" r:id="rId39"/>
    <p:sldId id="287" r:id="rId40"/>
    <p:sldId id="288" r:id="rId41"/>
    <p:sldId id="289" r:id="rId4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1A2"/>
    <a:srgbClr val="CBB999"/>
    <a:srgbClr val="51CBBC"/>
    <a:srgbClr val="36B4A5"/>
    <a:srgbClr val="EFF7A3"/>
    <a:srgbClr val="1FA5E1"/>
    <a:srgbClr val="1AC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1BF5-E87C-42A7-A3E3-43E9E1BCEEDB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AD797-DDB0-4F93-8277-B1E9E50A18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73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70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1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902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5199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5199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519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519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5199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519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519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8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7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3601" r="6322" b="20837"/>
          <a:stretch/>
        </p:blipFill>
        <p:spPr>
          <a:xfrm>
            <a:off x="0" y="0"/>
            <a:ext cx="2417859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6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45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8.mp3"/><Relationship Id="rId7" Type="http://schemas.openxmlformats.org/officeDocument/2006/relationships/image" Target="../media/image19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0.mp3"/><Relationship Id="rId7" Type="http://schemas.openxmlformats.org/officeDocument/2006/relationships/image" Target="../media/image22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12.mp3"/><Relationship Id="rId7" Type="http://schemas.openxmlformats.org/officeDocument/2006/relationships/image" Target="../media/image23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p3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4.mp3"/><Relationship Id="rId7" Type="http://schemas.openxmlformats.org/officeDocument/2006/relationships/image" Target="../media/image26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1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18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openxmlformats.org/officeDocument/2006/relationships/image" Target="../media/image30.png"/><Relationship Id="rId5" Type="http://schemas.microsoft.com/office/2007/relationships/media" Target="../media/media19.wav"/><Relationship Id="rId10" Type="http://schemas.openxmlformats.org/officeDocument/2006/relationships/image" Target="../media/image11.png"/><Relationship Id="rId4" Type="http://schemas.openxmlformats.org/officeDocument/2006/relationships/audio" Target="../media/media18.wav"/><Relationship Id="rId9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media" Target="../media/media21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5" Type="http://schemas.microsoft.com/office/2007/relationships/media" Target="../media/media22.wav"/><Relationship Id="rId4" Type="http://schemas.openxmlformats.org/officeDocument/2006/relationships/audio" Target="../media/media21.wav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1.png"/><Relationship Id="rId5" Type="http://schemas.openxmlformats.org/officeDocument/2006/relationships/image" Target="../media/image17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1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1.pn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1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b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11.png"/><Relationship Id="rId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0" Type="http://schemas.openxmlformats.org/officeDocument/2006/relationships/image" Target="../media/image15.jpeg"/><Relationship Id="rId4" Type="http://schemas.openxmlformats.org/officeDocument/2006/relationships/audio" Target="../media/media4.mp3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6264696" cy="6624736"/>
          </a:xfrm>
          <a:prstGeom prst="rect">
            <a:avLst/>
          </a:prstGeom>
          <a:solidFill>
            <a:srgbClr val="1A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6444208" y="116632"/>
            <a:ext cx="1296144" cy="1296144"/>
          </a:xfrm>
          <a:prstGeom prst="roundRect">
            <a:avLst/>
          </a:prstGeom>
          <a:solidFill>
            <a:srgbClr val="1FA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6516216" y="188640"/>
            <a:ext cx="1152128" cy="1152128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latin typeface="HY동녘M" pitchFamily="18" charset="-127"/>
                <a:ea typeface="HY동녘M" pitchFamily="18" charset="-127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1484784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Adobe 고딕 Std B" pitchFamily="34" charset="-127"/>
                <a:ea typeface="Adobe 고딕 Std B" pitchFamily="34" charset="-127"/>
              </a:rPr>
              <a:t>おじゃま</a:t>
            </a:r>
            <a:endParaRPr lang="en-US" altLang="ja-JP" sz="3200" dirty="0" smtClean="0">
              <a:latin typeface="Adobe 고딕 Std B" pitchFamily="34" charset="-127"/>
              <a:ea typeface="Adobe 고딕 Std B" pitchFamily="34" charset="-127"/>
            </a:endParaRPr>
          </a:p>
          <a:p>
            <a:r>
              <a:rPr lang="ja-JP" altLang="en-US" sz="3200" dirty="0" smtClean="0">
                <a:latin typeface="Adobe 고딕 Std B" pitchFamily="34" charset="-127"/>
                <a:ea typeface="Adobe 고딕 Std B" pitchFamily="34" charset="-127"/>
              </a:rPr>
              <a:t>します</a:t>
            </a:r>
            <a:endParaRPr lang="ko-KR" altLang="en-US" sz="32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16216" y="2767663"/>
            <a:ext cx="1080120" cy="3240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학습목</a:t>
            </a:r>
            <a:r>
              <a:rPr lang="ko-KR" altLang="en-US" sz="1400" dirty="0">
                <a:solidFill>
                  <a:schemeClr val="tx1"/>
                </a:solidFill>
              </a:rPr>
              <a:t>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208" y="3094216"/>
            <a:ext cx="280831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C00000"/>
                </a:solidFill>
              </a:rPr>
              <a:t>의사소통 기본표현</a:t>
            </a:r>
            <a:endParaRPr lang="en-US" altLang="ko-KR" sz="14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1. </a:t>
            </a:r>
            <a:r>
              <a:rPr lang="ko-KR" altLang="en-US" sz="1400" dirty="0" smtClean="0"/>
              <a:t>방</a:t>
            </a:r>
            <a:r>
              <a:rPr lang="ko-KR" altLang="en-US" sz="1400" dirty="0"/>
              <a:t>문</a:t>
            </a:r>
            <a:r>
              <a:rPr lang="en-US" altLang="ko-KR" sz="1400" dirty="0" smtClean="0"/>
              <a:t>	</a:t>
            </a:r>
            <a:endParaRPr lang="en-US" altLang="ja-JP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2. </a:t>
            </a:r>
            <a:r>
              <a:rPr lang="ko-KR" altLang="en-US" sz="1400" dirty="0" smtClean="0"/>
              <a:t>권유</a:t>
            </a:r>
            <a:r>
              <a:rPr lang="en-US" altLang="ko-KR" sz="1400" dirty="0" smtClean="0"/>
              <a:t>	</a:t>
            </a:r>
            <a:endParaRPr lang="en-US" altLang="ja-JP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3. </a:t>
            </a:r>
            <a:r>
              <a:rPr lang="ko-KR" altLang="en-US" sz="1400" dirty="0" smtClean="0"/>
              <a:t>식사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4. </a:t>
            </a:r>
            <a:r>
              <a:rPr lang="ko-KR" altLang="en-US" sz="1400" dirty="0" smtClean="0"/>
              <a:t>취향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ja-JP" sz="1400" dirty="0" smtClean="0"/>
              <a:t>5. </a:t>
            </a:r>
            <a:r>
              <a:rPr lang="ko-KR" altLang="en-US" sz="1400" dirty="0" smtClean="0"/>
              <a:t>장소</a:t>
            </a: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C00000"/>
                </a:solidFill>
              </a:rPr>
              <a:t>문화</a:t>
            </a:r>
            <a:endParaRPr lang="en-US" altLang="ko-KR" sz="14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1. </a:t>
            </a:r>
            <a:r>
              <a:rPr lang="ko-KR" altLang="en-US" sz="1400" dirty="0" smtClean="0"/>
              <a:t>일본의 주거 문화에 대해 설명할 수 있다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ja-JP" sz="1400" dirty="0" smtClean="0"/>
              <a:t>2. </a:t>
            </a:r>
            <a:r>
              <a:rPr lang="ko-KR" altLang="en-US" sz="1400" dirty="0" smtClean="0"/>
              <a:t>일본인의 방문 예절에 대해 설명할 수 있다</a:t>
            </a:r>
            <a:r>
              <a:rPr lang="en-US" altLang="ko-KR" sz="1400" dirty="0" smtClean="0"/>
              <a:t>.</a:t>
            </a:r>
            <a:endParaRPr lang="en-US" altLang="ja-JP" sz="140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5541" r="13671" b="360"/>
          <a:stretch/>
        </p:blipFill>
        <p:spPr>
          <a:xfrm>
            <a:off x="263768" y="267604"/>
            <a:ext cx="5973569" cy="57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잘 듣고 보기와 같이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4212"/>
            <a:ext cx="819150" cy="41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2010885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バナナ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5"/>
                </a:solidFill>
              </a:rPr>
              <a:t>おいしい</a:t>
            </a:r>
            <a:r>
              <a:rPr lang="ja-JP" altLang="en-US" dirty="0" smtClean="0"/>
              <a:t>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　とても　</a:t>
            </a:r>
            <a:r>
              <a:rPr lang="ja-JP" altLang="en-US" dirty="0" smtClean="0">
                <a:solidFill>
                  <a:schemeClr val="accent5"/>
                </a:solidFill>
              </a:rPr>
              <a:t>おいしい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6504" y="356372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バナナ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おいしい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1" y="1786048"/>
            <a:ext cx="2041200" cy="1650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2840" y="4824413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ねこ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5"/>
                </a:solidFill>
              </a:rPr>
              <a:t>かわいい</a:t>
            </a:r>
            <a:r>
              <a:rPr lang="ja-JP" altLang="en-US" dirty="0" smtClean="0"/>
              <a:t>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　とても　</a:t>
            </a:r>
            <a:r>
              <a:rPr lang="ja-JP" altLang="en-US" dirty="0">
                <a:solidFill>
                  <a:schemeClr val="accent5"/>
                </a:solidFill>
              </a:rPr>
              <a:t>かわいい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37725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ねこ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かわいい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5" y="4744178"/>
            <a:ext cx="2041200" cy="136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4과-듣말2-보기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3467" y="1253762"/>
            <a:ext cx="360000" cy="360000"/>
          </a:xfrm>
          <a:prstGeom prst="rect">
            <a:avLst/>
          </a:prstGeom>
        </p:spPr>
      </p:pic>
      <p:pic>
        <p:nvPicPr>
          <p:cNvPr id="6" name="4과-듣말2-1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1596" y="42481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5836" y="2010885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ひこうき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5"/>
                </a:solidFill>
              </a:rPr>
              <a:t>はやい</a:t>
            </a:r>
            <a:r>
              <a:rPr lang="ja-JP" altLang="en-US" dirty="0" smtClean="0"/>
              <a:t>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　とても　</a:t>
            </a:r>
            <a:r>
              <a:rPr lang="ja-JP" altLang="en-US" dirty="0">
                <a:solidFill>
                  <a:schemeClr val="accent5"/>
                </a:solidFill>
              </a:rPr>
              <a:t>はやい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6504" y="356372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ひこうき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はやい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1" y="2037084"/>
            <a:ext cx="2041200" cy="11479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2840" y="4824413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ふじさん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5"/>
                </a:solidFill>
              </a:rPr>
              <a:t>たかい</a:t>
            </a:r>
            <a:r>
              <a:rPr lang="ja-JP" altLang="en-US" dirty="0" smtClean="0"/>
              <a:t>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　とても　</a:t>
            </a:r>
            <a:r>
              <a:rPr lang="ja-JP" altLang="en-US" dirty="0">
                <a:solidFill>
                  <a:schemeClr val="accent5"/>
                </a:solidFill>
              </a:rPr>
              <a:t>たか</a:t>
            </a:r>
            <a:r>
              <a:rPr lang="ja-JP" altLang="en-US" dirty="0" smtClean="0">
                <a:solidFill>
                  <a:schemeClr val="accent5"/>
                </a:solidFill>
              </a:rPr>
              <a:t>い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37725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ふじさん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たかい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9" y="4744178"/>
            <a:ext cx="2039471" cy="136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07" y="1416716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4과-듣말2-2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497" y="1426048"/>
            <a:ext cx="360000" cy="360000"/>
          </a:xfrm>
          <a:prstGeom prst="rect">
            <a:avLst/>
          </a:prstGeom>
        </p:spPr>
      </p:pic>
      <p:pic>
        <p:nvPicPr>
          <p:cNvPr id="3" name="4과-듣말2-3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8497" y="424086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3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잘 듣고 보기와 같이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4212"/>
            <a:ext cx="819150" cy="41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2010885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この　こ</a:t>
            </a:r>
            <a:r>
              <a:rPr lang="ja-JP" altLang="en-US" dirty="0">
                <a:solidFill>
                  <a:schemeClr val="accent2"/>
                </a:solidFill>
              </a:rPr>
              <a:t>うえん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5"/>
                </a:solidFill>
              </a:rPr>
              <a:t>しずか</a:t>
            </a:r>
            <a:r>
              <a:rPr lang="ja-JP" altLang="en-US" dirty="0" smtClean="0"/>
              <a:t>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　とても　</a:t>
            </a:r>
            <a:r>
              <a:rPr lang="ja-JP" altLang="en-US" dirty="0">
                <a:solidFill>
                  <a:schemeClr val="accent5"/>
                </a:solidFill>
              </a:rPr>
              <a:t>しずか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6504" y="356372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この　こうえん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しずか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1" y="1930650"/>
            <a:ext cx="2041200" cy="136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2840" y="4824413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スマホ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5"/>
                </a:solidFill>
              </a:rPr>
              <a:t>べんり</a:t>
            </a:r>
            <a:r>
              <a:rPr lang="ja-JP" altLang="en-US" dirty="0" smtClean="0"/>
              <a:t>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　とても　</a:t>
            </a:r>
            <a:r>
              <a:rPr lang="ja-JP" altLang="en-US" dirty="0">
                <a:solidFill>
                  <a:schemeClr val="accent5"/>
                </a:solidFill>
              </a:rPr>
              <a:t>べんり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37725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スマホ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べんりだ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5" y="4744178"/>
            <a:ext cx="1814400" cy="136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4과-듣말3-보기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396" y="1253762"/>
            <a:ext cx="360000" cy="360000"/>
          </a:xfrm>
          <a:prstGeom prst="rect">
            <a:avLst/>
          </a:prstGeom>
        </p:spPr>
      </p:pic>
      <p:pic>
        <p:nvPicPr>
          <p:cNvPr id="6" name="4과-듣말3-1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4686" y="423957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95836" y="2010885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きもの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5"/>
                </a:solidFill>
              </a:rPr>
              <a:t>きれい</a:t>
            </a:r>
            <a:r>
              <a:rPr lang="ja-JP" altLang="en-US" dirty="0" smtClean="0"/>
              <a:t>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　とても　</a:t>
            </a:r>
            <a:r>
              <a:rPr lang="ja-JP" altLang="en-US" dirty="0">
                <a:solidFill>
                  <a:schemeClr val="accent5"/>
                </a:solidFill>
              </a:rPr>
              <a:t>きれい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6504" y="356372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きもの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きれいだ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7039"/>
            <a:ext cx="1930691" cy="14480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2840" y="4824413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しぶや</a:t>
            </a:r>
            <a:r>
              <a:rPr lang="ja-JP" altLang="en-US" dirty="0" smtClean="0"/>
              <a:t>は　</a:t>
            </a:r>
            <a:r>
              <a:rPr lang="ja-JP" altLang="en-US" dirty="0" smtClean="0">
                <a:solidFill>
                  <a:schemeClr val="accent5"/>
                </a:solidFill>
              </a:rPr>
              <a:t>にぎやか</a:t>
            </a:r>
            <a:r>
              <a:rPr lang="ja-JP" altLang="en-US" dirty="0" smtClean="0"/>
              <a:t>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　とても　</a:t>
            </a:r>
            <a:r>
              <a:rPr lang="ja-JP" altLang="en-US" dirty="0">
                <a:solidFill>
                  <a:schemeClr val="accent5"/>
                </a:solidFill>
              </a:rPr>
              <a:t>にぎやか</a:t>
            </a:r>
            <a:r>
              <a:rPr lang="ja-JP" altLang="en-US" dirty="0" smtClean="0"/>
              <a:t>です。</a:t>
            </a:r>
            <a:endParaRPr lang="en-US" altLang="ja-JP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37725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しぶや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にぎやかだ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4" y="4744178"/>
            <a:ext cx="1814400" cy="136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07" y="1416716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4과-듣말3-2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396" y="1421382"/>
            <a:ext cx="360000" cy="360000"/>
          </a:xfrm>
          <a:prstGeom prst="rect">
            <a:avLst/>
          </a:prstGeom>
        </p:spPr>
      </p:pic>
      <p:pic>
        <p:nvPicPr>
          <p:cNvPr id="3" name="4과-듣말3-3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4471" y="424088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バナナ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おいしい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とても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かわいい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ひこうき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はやい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たかい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この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바나나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맛있다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매우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귀엽다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비행기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빠르다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높다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이</a:t>
            </a: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83968" y="980726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こうえん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しずかだ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スマホ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べんりだ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きもの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きれいだ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にぎやかだ</a:t>
            </a:r>
            <a:endParaRPr lang="en-US" altLang="ja-JP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372200" y="980725"/>
            <a:ext cx="18722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공원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조용하다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err="1" smtClean="0"/>
              <a:t>스마트폰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편리하다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기모노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아름답다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번화하다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9" y="1700808"/>
            <a:ext cx="8568952" cy="5024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844824"/>
            <a:ext cx="5256584" cy="558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くだもの</a:t>
            </a:r>
            <a:r>
              <a:rPr lang="ja-JP" altLang="en-US" dirty="0" smtClean="0"/>
              <a:t>、どうぞ。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554" y="1268760"/>
            <a:ext cx="82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에리의</a:t>
            </a:r>
            <a:r>
              <a:rPr lang="ko-KR" altLang="en-US" dirty="0" smtClean="0"/>
              <a:t> 친구들이 </a:t>
            </a:r>
            <a:r>
              <a:rPr lang="ko-KR" altLang="en-US" dirty="0" err="1" smtClean="0"/>
              <a:t>에리네</a:t>
            </a:r>
            <a:r>
              <a:rPr lang="ko-KR" altLang="en-US" dirty="0" smtClean="0"/>
              <a:t> 집에 </a:t>
            </a:r>
            <a:r>
              <a:rPr lang="ko-KR" altLang="en-US" dirty="0" err="1" smtClean="0"/>
              <a:t>놀러왔습니다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5526757"/>
            <a:ext cx="5256584" cy="558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ありがとうございます。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13773" y="2248297"/>
            <a:ext cx="3158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いただきます。</a:t>
            </a:r>
            <a:endParaRPr lang="ko-KR" altLang="en-US" dirty="0"/>
          </a:p>
        </p:txBody>
      </p:sp>
      <p:pic>
        <p:nvPicPr>
          <p:cNvPr id="10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7017" y="62068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9" y="1990682"/>
            <a:ext cx="8568952" cy="4444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141" y="21328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かわいい　いぬですね。</a:t>
            </a:r>
            <a:endParaRPr lang="en-US" altLang="ja-JP" dirty="0" smtClean="0"/>
          </a:p>
          <a:p>
            <a:r>
              <a:rPr lang="ja-JP" altLang="en-US" dirty="0"/>
              <a:t>えりさん</a:t>
            </a:r>
            <a:r>
              <a:rPr lang="ja-JP" altLang="en-US" dirty="0" smtClean="0"/>
              <a:t>の　いぬですか。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5507707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わたしも　いぬが</a:t>
            </a:r>
            <a:endParaRPr lang="en-US" altLang="ja-JP" dirty="0" smtClean="0"/>
          </a:p>
          <a:p>
            <a:r>
              <a:rPr lang="ja-JP" altLang="en-US" dirty="0" smtClean="0"/>
              <a:t>すきです。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2191147"/>
            <a:ext cx="3158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あのう、トイレは</a:t>
            </a:r>
            <a:endParaRPr lang="en-US" altLang="ja-JP" dirty="0" smtClean="0"/>
          </a:p>
          <a:p>
            <a:r>
              <a:rPr lang="ja-JP" altLang="en-US" dirty="0"/>
              <a:t>どこ</a:t>
            </a:r>
            <a:r>
              <a:rPr lang="ja-JP" altLang="en-US" dirty="0" smtClean="0"/>
              <a:t>に　ありますか。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03648" y="3153742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ええ。にわに　いますよ。</a:t>
            </a:r>
            <a:endParaRPr lang="en-US" altLang="ja-JP" dirty="0" smtClean="0"/>
          </a:p>
          <a:p>
            <a:r>
              <a:rPr lang="ja-JP" altLang="en-US" dirty="0"/>
              <a:t>ユナさん</a:t>
            </a:r>
            <a:r>
              <a:rPr lang="ja-JP" altLang="en-US" dirty="0" smtClean="0"/>
              <a:t>は　どんな</a:t>
            </a:r>
            <a:endParaRPr lang="en-US" altLang="ja-JP" dirty="0" smtClean="0"/>
          </a:p>
          <a:p>
            <a:r>
              <a:rPr lang="ja-JP" altLang="en-US" dirty="0"/>
              <a:t>どうぶつ</a:t>
            </a:r>
            <a:r>
              <a:rPr lang="ja-JP" altLang="en-US" dirty="0" smtClean="0"/>
              <a:t>か　すきですか。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11266" y="5634414"/>
            <a:ext cx="245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トイレ</a:t>
            </a:r>
            <a:r>
              <a:rPr lang="ja-JP" altLang="en-US" dirty="0" smtClean="0"/>
              <a:t>は　おふろの</a:t>
            </a:r>
            <a:endParaRPr lang="en-US" altLang="ja-JP" dirty="0" smtClean="0"/>
          </a:p>
          <a:p>
            <a:r>
              <a:rPr lang="ja-JP" altLang="en-US" dirty="0"/>
              <a:t>となり</a:t>
            </a:r>
            <a:r>
              <a:rPr lang="ja-JP" altLang="en-US" dirty="0" smtClean="0"/>
              <a:t>に　あります。</a:t>
            </a:r>
            <a:endParaRPr lang="ko-KR" altLang="en-US" dirty="0"/>
          </a:p>
        </p:txBody>
      </p:sp>
      <p:pic>
        <p:nvPicPr>
          <p:cNvPr id="11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62068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くだもの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どうぞ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いただきます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いぬ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ええ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にわ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～に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どんな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과일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드세요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잘 먹겠습니다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정원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어떤</a:t>
            </a: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83968" y="980726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どうぶつ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すきだ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～も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あの</a:t>
            </a:r>
            <a:r>
              <a:rPr lang="ja-JP" altLang="en-US" dirty="0" smtClean="0"/>
              <a:t>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といれ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おふろ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となり</a:t>
            </a:r>
            <a:endParaRPr lang="en-US" altLang="ja-JP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48264" y="980725"/>
            <a:ext cx="18722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동물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좋아하다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en-US" altLang="ja-JP" dirty="0" smtClean="0"/>
              <a:t>~</a:t>
            </a:r>
            <a:r>
              <a:rPr lang="ko-KR" altLang="en-US" dirty="0" smtClean="0"/>
              <a:t>도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저</a:t>
            </a:r>
            <a:r>
              <a:rPr lang="en-US" altLang="ko-KR" dirty="0" smtClean="0"/>
              <a:t>/</a:t>
            </a:r>
            <a:r>
              <a:rPr lang="ko-KR" altLang="en-US" dirty="0" smtClean="0"/>
              <a:t>저기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화장실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어디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목욕</a:t>
            </a:r>
            <a:r>
              <a:rPr lang="en-US" altLang="ko-KR" dirty="0" smtClean="0"/>
              <a:t>(</a:t>
            </a:r>
            <a:r>
              <a:rPr lang="ko-KR" altLang="en-US" dirty="0" smtClean="0"/>
              <a:t>탕</a:t>
            </a:r>
            <a:r>
              <a:rPr lang="en-US" altLang="ko-KR" dirty="0" smtClean="0"/>
              <a:t>)</a:t>
            </a:r>
          </a:p>
          <a:p>
            <a:endParaRPr lang="en-US" altLang="ja-JP" dirty="0"/>
          </a:p>
          <a:p>
            <a:r>
              <a:rPr lang="ko-KR" altLang="en-US" dirty="0" smtClean="0"/>
              <a:t>옆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보기와 같이 어떤 것을 좋아하는지 묻고 답해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19150" cy="419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2060848"/>
            <a:ext cx="5868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どんな　</a:t>
            </a:r>
            <a:r>
              <a:rPr lang="ja-JP" altLang="en-US" dirty="0" smtClean="0">
                <a:solidFill>
                  <a:schemeClr val="accent2"/>
                </a:solidFill>
              </a:rPr>
              <a:t>どうぶつ</a:t>
            </a:r>
            <a:r>
              <a:rPr lang="ja-JP" altLang="en-US" dirty="0" smtClean="0"/>
              <a:t>が　すきですか。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ねこ</a:t>
            </a:r>
            <a:r>
              <a:rPr lang="ja-JP" altLang="en-US" dirty="0" smtClean="0"/>
              <a:t>が　すきです。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いぬ</a:t>
            </a:r>
            <a:r>
              <a:rPr lang="ja-JP" altLang="en-US" dirty="0" smtClean="0"/>
              <a:t>が</a:t>
            </a:r>
            <a:r>
              <a:rPr lang="ja-JP" altLang="en-US" dirty="0"/>
              <a:t>　すきです。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5"/>
                </a:solidFill>
              </a:rPr>
              <a:t>さる</a:t>
            </a:r>
            <a:r>
              <a:rPr lang="ja-JP" altLang="en-US" dirty="0" smtClean="0"/>
              <a:t>が</a:t>
            </a:r>
            <a:r>
              <a:rPr lang="ja-JP" altLang="en-US" dirty="0"/>
              <a:t>　すきです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84" y="3330740"/>
            <a:ext cx="5218348" cy="3152752"/>
          </a:xfrm>
          <a:prstGeom prst="rect">
            <a:avLst/>
          </a:prstGeom>
        </p:spPr>
      </p:pic>
      <p:pic>
        <p:nvPicPr>
          <p:cNvPr id="4" name="4과-읽말1-보기-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4686" y="2492896"/>
            <a:ext cx="360000" cy="360000"/>
          </a:xfrm>
          <a:prstGeom prst="rect">
            <a:avLst/>
          </a:prstGeom>
        </p:spPr>
      </p:pic>
      <p:pic>
        <p:nvPicPr>
          <p:cNvPr id="5" name="4과-읽말1-1-원숭이 전체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4686" y="5013176"/>
            <a:ext cx="360000" cy="360000"/>
          </a:xfrm>
          <a:prstGeom prst="rect">
            <a:avLst/>
          </a:prstGeom>
        </p:spPr>
      </p:pic>
      <p:pic>
        <p:nvPicPr>
          <p:cNvPr id="6" name="4과-읽말1-1-전체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4686" y="393305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2060848"/>
            <a:ext cx="5868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どんな　</a:t>
            </a:r>
            <a:r>
              <a:rPr lang="ja-JP" altLang="en-US" dirty="0">
                <a:solidFill>
                  <a:schemeClr val="accent2"/>
                </a:solidFill>
              </a:rPr>
              <a:t>たべもの</a:t>
            </a:r>
            <a:r>
              <a:rPr lang="ja-JP" altLang="en-US" dirty="0" smtClean="0"/>
              <a:t>が　すきですか。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うどん</a:t>
            </a:r>
            <a:r>
              <a:rPr lang="ja-JP" altLang="en-US" dirty="0" smtClean="0"/>
              <a:t>が　すきです。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すし</a:t>
            </a:r>
            <a:r>
              <a:rPr lang="ja-JP" altLang="en-US" dirty="0" smtClean="0"/>
              <a:t>が</a:t>
            </a:r>
            <a:r>
              <a:rPr lang="ja-JP" altLang="en-US" dirty="0"/>
              <a:t>　すきです。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とんかつ</a:t>
            </a:r>
            <a:r>
              <a:rPr lang="ja-JP" altLang="en-US" dirty="0" smtClean="0"/>
              <a:t>が</a:t>
            </a:r>
            <a:r>
              <a:rPr lang="ja-JP" altLang="en-US" dirty="0"/>
              <a:t>　すきです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90" y="3330740"/>
            <a:ext cx="5060996" cy="3152752"/>
          </a:xfrm>
          <a:prstGeom prst="rect">
            <a:avLst/>
          </a:prstGeom>
        </p:spPr>
      </p:pic>
      <p:pic>
        <p:nvPicPr>
          <p:cNvPr id="2" name="4과-읽말1-2-우동 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0077" y="2528880"/>
            <a:ext cx="360000" cy="360000"/>
          </a:xfrm>
          <a:prstGeom prst="rect">
            <a:avLst/>
          </a:prstGeom>
        </p:spPr>
      </p:pic>
      <p:pic>
        <p:nvPicPr>
          <p:cNvPr id="4" name="4과-읽말1-2-스시 전체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0077" y="3935616"/>
            <a:ext cx="360000" cy="360000"/>
          </a:xfrm>
          <a:prstGeom prst="rect">
            <a:avLst/>
          </a:prstGeom>
        </p:spPr>
      </p:pic>
      <p:pic>
        <p:nvPicPr>
          <p:cNvPr id="5" name="4과-읽말1-2-돈가스 전체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0077" y="50201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 듣고 위치 표현에 대해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1006"/>
            <a:ext cx="5732128" cy="57060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20072" y="231437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</a:rPr>
              <a:t>た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41180" y="619418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FF0000"/>
                </a:solidFill>
              </a:rPr>
              <a:t>し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1906" y="3865147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FF0000"/>
                </a:solidFill>
              </a:rPr>
              <a:t>だ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4496" y="350934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rgbClr val="FF0000"/>
                </a:solidFill>
              </a:rPr>
              <a:t>り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pic>
        <p:nvPicPr>
          <p:cNvPr id="3" name="4과-듣생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816" y="63457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1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2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그림을 보면서 보기와 같이 친구와 함께 묻고 답해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2231399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しゃしん</a:t>
            </a:r>
            <a:r>
              <a:rPr lang="ja-JP" altLang="en-US" dirty="0" smtClean="0"/>
              <a:t>は　どこに　ありますか。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つくえの　うえ</a:t>
            </a:r>
            <a:r>
              <a:rPr lang="ja-JP" altLang="en-US" dirty="0" smtClean="0"/>
              <a:t>に　あります。</a:t>
            </a:r>
            <a:endParaRPr lang="en-US" altLang="ja-JP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283550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19150" cy="419100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755576" y="2507528"/>
            <a:ext cx="13681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しゃしん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" name="4과-읽말2-보기 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158634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4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1800" y="2231399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かばん</a:t>
            </a:r>
            <a:r>
              <a:rPr lang="ja-JP" altLang="en-US" dirty="0" smtClean="0"/>
              <a:t>は　どこに　ありますか。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つくえの　となり</a:t>
            </a:r>
            <a:r>
              <a:rPr lang="ja-JP" altLang="en-US" dirty="0" smtClean="0"/>
              <a:t>に　あります。</a:t>
            </a:r>
            <a:endParaRPr lang="en-US" altLang="ja-JP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2835507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755576" y="2507528"/>
            <a:ext cx="13681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かばん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158220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pic>
        <p:nvPicPr>
          <p:cNvPr id="2" name="4과-읽말2-1-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5915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8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1800" y="2231399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とけい</a:t>
            </a:r>
            <a:r>
              <a:rPr lang="ja-JP" altLang="en-US" dirty="0" smtClean="0"/>
              <a:t>は　どこに　ありますか。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つくえの　した</a:t>
            </a:r>
            <a:r>
              <a:rPr lang="ja-JP" altLang="en-US" dirty="0" smtClean="0"/>
              <a:t>に　あります。</a:t>
            </a:r>
            <a:endParaRPr lang="en-US" altLang="ja-JP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2835507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755576" y="2507528"/>
            <a:ext cx="13681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とけい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158220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pic>
        <p:nvPicPr>
          <p:cNvPr id="2" name="4과-읽말2-2-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909" y="158208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1800" y="2231399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スマホ</a:t>
            </a:r>
            <a:r>
              <a:rPr lang="ja-JP" altLang="en-US" dirty="0" smtClean="0"/>
              <a:t>は　どこに　ありますか。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いすの　うえ</a:t>
            </a:r>
            <a:r>
              <a:rPr lang="ja-JP" altLang="en-US" dirty="0" smtClean="0"/>
              <a:t>に　あります。</a:t>
            </a:r>
            <a:endParaRPr lang="en-US" altLang="ja-JP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2835507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755576" y="2507528"/>
            <a:ext cx="13681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スマホ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158220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pic>
        <p:nvPicPr>
          <p:cNvPr id="2" name="4과-읽말2-3-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5915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さ</a:t>
            </a:r>
            <a:r>
              <a:rPr lang="ja-JP" altLang="en-US" dirty="0" smtClean="0"/>
              <a:t>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たべもの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うどん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すし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とんかつ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つくえ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かばん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とけい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원숭이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음식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우동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초밥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err="1" smtClean="0"/>
              <a:t>돈가스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책상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가방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시계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그림을 보고 연상되는 말을 보기에서 골라 써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287"/>
            <a:ext cx="9144000" cy="397542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8" y="5582741"/>
            <a:ext cx="819150" cy="4191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395536" y="5949280"/>
            <a:ext cx="8280920" cy="648072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たのしい</a:t>
            </a:r>
            <a:r>
              <a:rPr lang="ja-JP" altLang="en-US" sz="2400" dirty="0">
                <a:solidFill>
                  <a:schemeClr val="tx1"/>
                </a:solidFill>
              </a:rPr>
              <a:t>　</a:t>
            </a:r>
            <a:r>
              <a:rPr lang="ja-JP" altLang="en-US" sz="2400" dirty="0" smtClean="0">
                <a:solidFill>
                  <a:schemeClr val="tx1"/>
                </a:solidFill>
              </a:rPr>
              <a:t>　　こわい　　　かわいい　　　にぎやかだ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38322" y="2506758"/>
            <a:ext cx="936104" cy="242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rgbClr val="FF0000"/>
                </a:solidFill>
              </a:rPr>
              <a:t>たのしい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273396" y="3555162"/>
            <a:ext cx="946676" cy="242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rgbClr val="FF0000"/>
                </a:solidFill>
              </a:rPr>
              <a:t>かわいい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427520" y="3211929"/>
            <a:ext cx="1080120" cy="242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rgbClr val="FF0000"/>
                </a:solidFill>
              </a:rPr>
              <a:t>にぎやかだ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884368" y="3704728"/>
            <a:ext cx="936104" cy="242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rgbClr val="FF0000"/>
                </a:solidFill>
              </a:rPr>
              <a:t>こわい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2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식사 장면에서 사용되는 인사말입니다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빈칸에 알맞은 말을 써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" y="2853466"/>
            <a:ext cx="5321225" cy="386642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57" y="3293259"/>
            <a:ext cx="869402" cy="43878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41310"/>
            <a:ext cx="3960440" cy="2753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4351" y="12687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ごちそうさまでした。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324491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いただきます。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たのし</a:t>
            </a:r>
            <a:r>
              <a:rPr lang="ja-JP" altLang="en-US" dirty="0" smtClean="0"/>
              <a:t>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こわい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ごちそうさまでした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즐겁다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무섭다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잘 먹었습니다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위</a:t>
              </a:r>
              <a:r>
                <a:rPr lang="ko-KR" altLang="en-US" dirty="0"/>
                <a:t>치</a:t>
              </a:r>
              <a:endParaRPr lang="en-US" altLang="ko-KR" dirty="0" smtClean="0"/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9144000" cy="3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594950" cy="648072"/>
            <a:chOff x="323528" y="1484784"/>
            <a:chExt cx="1594950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02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형용</a:t>
              </a:r>
              <a:r>
                <a:rPr lang="ko-KR" altLang="en-US" dirty="0"/>
                <a:t>사</a:t>
              </a:r>
              <a:endParaRPr lang="en-US" altLang="ko-KR" dirty="0" smtClean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528" y="2339588"/>
            <a:ext cx="8640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い</a:t>
            </a:r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형용사</a:t>
            </a:r>
            <a:endParaRPr lang="en-US" altLang="ja-JP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こわい</a:t>
            </a:r>
            <a:r>
              <a:rPr lang="ko-KR" altLang="en-US" dirty="0" smtClean="0"/>
              <a:t> 무섭다 </a:t>
            </a:r>
            <a:r>
              <a:rPr lang="en-US" altLang="ko-KR" dirty="0" smtClean="0"/>
              <a:t>		</a:t>
            </a:r>
            <a:r>
              <a:rPr lang="ja-JP" altLang="en-US" dirty="0" smtClean="0"/>
              <a:t>かわいい </a:t>
            </a:r>
            <a:r>
              <a:rPr lang="ko-KR" altLang="en-US" dirty="0" smtClean="0"/>
              <a:t>귀엽다 </a:t>
            </a:r>
            <a:r>
              <a:rPr lang="en-US" altLang="ko-KR" dirty="0" smtClean="0"/>
              <a:t>		</a:t>
            </a:r>
            <a:r>
              <a:rPr lang="ja-JP" altLang="en-US" dirty="0" smtClean="0"/>
              <a:t>たのしい </a:t>
            </a:r>
            <a:r>
              <a:rPr lang="ko-KR" altLang="en-US" dirty="0" smtClean="0"/>
              <a:t>즐겁다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な</a:t>
            </a:r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형용사</a:t>
            </a:r>
            <a:endParaRPr lang="en-US" altLang="ja-JP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すきだ</a:t>
            </a:r>
            <a:r>
              <a:rPr lang="ko-KR" altLang="en-US" dirty="0" smtClean="0"/>
              <a:t> 좋아하다 </a:t>
            </a:r>
            <a:r>
              <a:rPr lang="en-US" altLang="ko-KR" dirty="0" smtClean="0"/>
              <a:t>		</a:t>
            </a:r>
            <a:r>
              <a:rPr lang="ja-JP" altLang="en-US" dirty="0" smtClean="0"/>
              <a:t>にぎやかだ </a:t>
            </a:r>
            <a:r>
              <a:rPr lang="ko-KR" altLang="en-US" dirty="0" smtClean="0"/>
              <a:t>번화하다 </a:t>
            </a:r>
            <a:r>
              <a:rPr lang="en-US" altLang="ko-KR" dirty="0" smtClean="0"/>
              <a:t>	</a:t>
            </a:r>
            <a:r>
              <a:rPr lang="ja-JP" altLang="en-US" dirty="0" smtClean="0"/>
              <a:t>きれいだ </a:t>
            </a:r>
            <a:r>
              <a:rPr lang="ko-KR" altLang="en-US" dirty="0" smtClean="0"/>
              <a:t>아름답다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깨끗하다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373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う</a:t>
            </a:r>
            <a:r>
              <a:rPr lang="ja-JP" altLang="en-US" dirty="0" smtClean="0"/>
              <a:t>え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ま</a:t>
            </a:r>
            <a:r>
              <a:rPr lang="ja-JP" altLang="en-US" dirty="0" smtClean="0"/>
              <a:t>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みぎ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なか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위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앞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오른쪽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속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03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존</a:t>
              </a:r>
              <a:r>
                <a:rPr lang="ko-KR" altLang="en-US" dirty="0"/>
                <a:t>재</a:t>
              </a:r>
              <a:endParaRPr lang="en-US" altLang="ko-KR" dirty="0" smtClean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528" y="2339588"/>
            <a:ext cx="8640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あります </a:t>
            </a:r>
            <a:r>
              <a:rPr lang="en-US" altLang="ja-JP" dirty="0" smtClean="0"/>
              <a:t>(</a:t>
            </a:r>
            <a:r>
              <a:rPr lang="ko-KR" altLang="en-US" dirty="0" smtClean="0"/>
              <a:t>무생물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식물</a:t>
            </a:r>
            <a:r>
              <a:rPr lang="en-US" altLang="ko-KR" dirty="0" smtClean="0"/>
              <a:t>) </a:t>
            </a:r>
            <a:r>
              <a:rPr lang="ko-KR" altLang="en-US" dirty="0" smtClean="0"/>
              <a:t>있습니다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ja-JP" altLang="en-US" dirty="0" smtClean="0"/>
              <a:t>トイレは　どこに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ありますか</a:t>
            </a:r>
            <a:r>
              <a:rPr lang="ja-JP" altLang="en-US" dirty="0" smtClean="0"/>
              <a:t>。</a:t>
            </a:r>
            <a:r>
              <a:rPr lang="ko-KR" altLang="en-US" dirty="0" smtClean="0"/>
              <a:t> 화장실은 어디에 있습니까</a:t>
            </a:r>
            <a:r>
              <a:rPr lang="en-US" altLang="ko-KR" dirty="0" smtClean="0"/>
              <a:t>?</a:t>
            </a:r>
          </a:p>
          <a:p>
            <a:pPr>
              <a:lnSpc>
                <a:spcPct val="150000"/>
              </a:lnSpc>
            </a:pP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いま</a:t>
            </a:r>
            <a:r>
              <a:rPr lang="ja-JP" altLang="en-US" dirty="0">
                <a:solidFill>
                  <a:schemeClr val="accent3">
                    <a:lumMod val="75000"/>
                  </a:schemeClr>
                </a:solidFill>
              </a:rPr>
              <a:t>す </a:t>
            </a:r>
            <a:r>
              <a:rPr lang="en-US" altLang="ja-JP" dirty="0" smtClean="0"/>
              <a:t>(</a:t>
            </a:r>
            <a:r>
              <a:rPr lang="ko-KR" altLang="en-US" dirty="0" smtClean="0"/>
              <a:t>사람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동물</a:t>
            </a:r>
            <a:r>
              <a:rPr lang="en-US" altLang="ko-KR" dirty="0"/>
              <a:t>) </a:t>
            </a:r>
            <a:r>
              <a:rPr lang="ko-KR" altLang="en-US" dirty="0"/>
              <a:t>있습니다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ja-JP" altLang="en-US" dirty="0" smtClean="0"/>
              <a:t>いすの　うえに　ねこが　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います</a:t>
            </a:r>
            <a:r>
              <a:rPr lang="ja-JP" altLang="en-US" dirty="0" smtClean="0"/>
              <a:t>。</a:t>
            </a:r>
            <a:r>
              <a:rPr lang="ko-KR" altLang="en-US" dirty="0" smtClean="0"/>
              <a:t> 의자 위에 고양이가 있습니다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03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조</a:t>
              </a:r>
              <a:r>
                <a:rPr lang="ko-KR" altLang="en-US" dirty="0"/>
                <a:t>사</a:t>
              </a:r>
              <a:endParaRPr lang="en-US" altLang="ko-KR" dirty="0" smtClean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528" y="2339588"/>
            <a:ext cx="86409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～が </a:t>
            </a:r>
            <a:r>
              <a:rPr lang="en-US" altLang="ko-KR" dirty="0" smtClean="0"/>
              <a:t>~</a:t>
            </a:r>
            <a:r>
              <a:rPr lang="ko-KR" altLang="en-US" dirty="0" smtClean="0"/>
              <a:t>이</a:t>
            </a:r>
            <a:r>
              <a:rPr lang="en-US" altLang="ko-KR" dirty="0" smtClean="0"/>
              <a:t>/</a:t>
            </a:r>
            <a:r>
              <a:rPr lang="ko-KR" altLang="en-US" dirty="0" smtClean="0"/>
              <a:t>가</a:t>
            </a:r>
            <a:r>
              <a:rPr lang="en-US" altLang="ko-KR" dirty="0" smtClean="0"/>
              <a:t>, ~</a:t>
            </a:r>
            <a:r>
              <a:rPr lang="ko-KR" altLang="en-US" dirty="0" smtClean="0"/>
              <a:t>을</a:t>
            </a:r>
            <a:r>
              <a:rPr lang="en-US" altLang="ko-KR" dirty="0" smtClean="0"/>
              <a:t>/</a:t>
            </a:r>
            <a:r>
              <a:rPr lang="ko-KR" altLang="en-US" dirty="0" smtClean="0"/>
              <a:t>를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かばんが　あります。　</a:t>
            </a:r>
            <a:r>
              <a:rPr lang="ko-KR" altLang="en-US" dirty="0" smtClean="0"/>
              <a:t>가방이 있습니다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accent3">
                    <a:lumMod val="75000"/>
                  </a:schemeClr>
                </a:solidFill>
              </a:rPr>
              <a:t>りんご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が　すきです。</a:t>
            </a:r>
            <a:r>
              <a:rPr lang="ja-JP" altLang="en-US" dirty="0">
                <a:solidFill>
                  <a:schemeClr val="accent3">
                    <a:lumMod val="75000"/>
                  </a:schemeClr>
                </a:solidFill>
              </a:rPr>
              <a:t>　</a:t>
            </a:r>
            <a:r>
              <a:rPr lang="ko-KR" altLang="en-US" dirty="0" smtClean="0"/>
              <a:t>사과를 좋아합니다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～に </a:t>
            </a:r>
            <a:r>
              <a:rPr lang="en-US" altLang="ja-JP" dirty="0" smtClean="0"/>
              <a:t>~</a:t>
            </a:r>
            <a:r>
              <a:rPr lang="ko-KR" altLang="en-US" dirty="0" smtClean="0"/>
              <a:t>에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ja-JP" altLang="en-US" dirty="0"/>
              <a:t>いぬ</a:t>
            </a:r>
            <a:r>
              <a:rPr lang="ja-JP" altLang="en-US" dirty="0" smtClean="0"/>
              <a:t>は　にわ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に</a:t>
            </a:r>
            <a:r>
              <a:rPr lang="ja-JP" altLang="en-US" dirty="0" smtClean="0"/>
              <a:t>　います。</a:t>
            </a:r>
            <a:r>
              <a:rPr lang="ko-KR" altLang="en-US" dirty="0" smtClean="0"/>
              <a:t> 개는 정원에 있습니다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～へ</a:t>
            </a:r>
            <a:r>
              <a:rPr lang="en-US" altLang="ja-JP" dirty="0" smtClean="0">
                <a:solidFill>
                  <a:schemeClr val="accent3">
                    <a:lumMod val="75000"/>
                  </a:schemeClr>
                </a:solidFill>
              </a:rPr>
              <a:t>[e]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ja-JP" dirty="0" smtClean="0"/>
              <a:t>~</a:t>
            </a:r>
            <a:r>
              <a:rPr lang="ko-KR" altLang="en-US" dirty="0" smtClean="0"/>
              <a:t>으로</a:t>
            </a:r>
            <a:r>
              <a:rPr lang="en-US" altLang="ko-KR" dirty="0" smtClean="0"/>
              <a:t>, ~</a:t>
            </a:r>
            <a:r>
              <a:rPr lang="ko-KR" altLang="en-US" dirty="0" smtClean="0"/>
              <a:t>에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ja-JP" altLang="en-US" dirty="0" smtClean="0"/>
              <a:t>なか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へ</a:t>
            </a:r>
            <a:r>
              <a:rPr lang="ja-JP" altLang="en-US" dirty="0" smtClean="0"/>
              <a:t>　どうぞ。</a:t>
            </a:r>
            <a:r>
              <a:rPr lang="ko-KR" altLang="en-US" dirty="0" smtClean="0"/>
              <a:t> 안으로 </a:t>
            </a:r>
            <a:r>
              <a:rPr lang="en-US" altLang="ko-KR" dirty="0" smtClean="0"/>
              <a:t>(</a:t>
            </a:r>
            <a:r>
              <a:rPr lang="ko-KR" altLang="en-US" dirty="0" smtClean="0"/>
              <a:t>들어</a:t>
            </a:r>
            <a:r>
              <a:rPr lang="en-US" altLang="ko-KR" dirty="0" smtClean="0"/>
              <a:t>)</a:t>
            </a:r>
            <a:r>
              <a:rPr lang="ko-KR" altLang="en-US" dirty="0" smtClean="0"/>
              <a:t>오세요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4908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556792"/>
            <a:ext cx="87129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동아리 활동일본의 주거 문화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일본인은 단층 또는 </a:t>
            </a:r>
            <a:r>
              <a:rPr lang="en-US" altLang="ko-KR" sz="1400" dirty="0"/>
              <a:t>2</a:t>
            </a:r>
            <a:r>
              <a:rPr lang="ko-KR" altLang="en-US" sz="1400" dirty="0"/>
              <a:t>층으로 된 목조 주택을 선호합니다</a:t>
            </a:r>
            <a:r>
              <a:rPr lang="en-US" altLang="ko-KR" sz="1400" dirty="0"/>
              <a:t>. </a:t>
            </a:r>
            <a:r>
              <a:rPr lang="ko-KR" altLang="en-US" sz="1400" dirty="0"/>
              <a:t>목조 </a:t>
            </a:r>
            <a:r>
              <a:rPr lang="ko-KR" altLang="en-US" sz="1400" dirty="0" smtClean="0"/>
              <a:t>건물은 </a:t>
            </a:r>
            <a:r>
              <a:rPr lang="ko-KR" altLang="en-US" sz="1400" dirty="0"/>
              <a:t>화재에 약하지만</a:t>
            </a:r>
            <a:r>
              <a:rPr lang="en-US" altLang="ko-KR" sz="1400" dirty="0"/>
              <a:t>, </a:t>
            </a:r>
            <a:r>
              <a:rPr lang="ko-KR" altLang="en-US" sz="1400" dirty="0"/>
              <a:t>바람이 잘 통하고 볕이 잘 들어 </a:t>
            </a:r>
            <a:r>
              <a:rPr lang="ko-KR" altLang="en-US" sz="1400" dirty="0" err="1" smtClean="0"/>
              <a:t>고온다습한</a:t>
            </a:r>
            <a:r>
              <a:rPr lang="ko-KR" altLang="en-US" sz="1400" dirty="0" smtClean="0"/>
              <a:t> 일본의 </a:t>
            </a:r>
            <a:r>
              <a:rPr lang="ko-KR" altLang="en-US" sz="1400" dirty="0"/>
              <a:t>기후에 적합합니다</a:t>
            </a:r>
            <a:r>
              <a:rPr lang="en-US" altLang="ko-KR" sz="1400" dirty="0"/>
              <a:t>. </a:t>
            </a:r>
            <a:r>
              <a:rPr lang="ko-KR" altLang="en-US" sz="1400" dirty="0"/>
              <a:t>바닥에 다다미를 깔아놓은 방인 </a:t>
            </a:r>
            <a:r>
              <a:rPr lang="ko-KR" altLang="en-US" sz="1400" dirty="0" err="1" smtClean="0"/>
              <a:t>와시쓰</a:t>
            </a:r>
            <a:r>
              <a:rPr lang="en-US" altLang="ko-KR" sz="1400" dirty="0" smtClean="0"/>
              <a:t>(</a:t>
            </a:r>
            <a:r>
              <a:rPr lang="ko-KR" altLang="en-US" sz="1400" dirty="0"/>
              <a:t>わしつ</a:t>
            </a:r>
            <a:r>
              <a:rPr lang="en-US" altLang="ko-KR" sz="1400" dirty="0"/>
              <a:t>)</a:t>
            </a:r>
            <a:r>
              <a:rPr lang="ko-KR" altLang="en-US" sz="1400" dirty="0"/>
              <a:t>는 보온과 습도 조절 효과가 있습니다</a:t>
            </a:r>
            <a:r>
              <a:rPr lang="en-US" altLang="ko-KR" sz="1400" dirty="0"/>
              <a:t>. </a:t>
            </a:r>
            <a:r>
              <a:rPr lang="ko-KR" altLang="en-US" sz="1400" dirty="0" err="1"/>
              <a:t>와시쓰</a:t>
            </a:r>
            <a:r>
              <a:rPr lang="en-US" altLang="ko-KR" sz="1400" dirty="0"/>
              <a:t>(</a:t>
            </a:r>
            <a:r>
              <a:rPr lang="ko-KR" altLang="en-US" sz="1400" dirty="0"/>
              <a:t>わしつ</a:t>
            </a:r>
            <a:r>
              <a:rPr lang="en-US" altLang="ko-KR" sz="1400" dirty="0"/>
              <a:t>)</a:t>
            </a:r>
            <a:r>
              <a:rPr lang="ko-KR" altLang="en-US" sz="1400" dirty="0" smtClean="0"/>
              <a:t>에는 </a:t>
            </a:r>
            <a:r>
              <a:rPr lang="ko-KR" altLang="en-US" sz="1400" dirty="0"/>
              <a:t>바닥을 조금 높인 </a:t>
            </a:r>
            <a:r>
              <a:rPr lang="ko-KR" altLang="en-US" sz="1400" dirty="0" err="1"/>
              <a:t>도코노마</a:t>
            </a:r>
            <a:r>
              <a:rPr lang="en-US" altLang="ko-KR" sz="1400" dirty="0"/>
              <a:t>(</a:t>
            </a:r>
            <a:r>
              <a:rPr lang="ko-KR" altLang="en-US" sz="1400" dirty="0"/>
              <a:t>とこのま</a:t>
            </a:r>
            <a:r>
              <a:rPr lang="en-US" altLang="ko-KR" sz="1400" dirty="0"/>
              <a:t>)</a:t>
            </a:r>
            <a:r>
              <a:rPr lang="ko-KR" altLang="en-US" sz="1400" dirty="0"/>
              <a:t>가 있어</a:t>
            </a:r>
            <a:r>
              <a:rPr lang="en-US" altLang="ko-KR" sz="1400" dirty="0"/>
              <a:t>, </a:t>
            </a:r>
            <a:r>
              <a:rPr lang="ko-KR" altLang="en-US" sz="1400" dirty="0"/>
              <a:t>족자를 걸고 </a:t>
            </a:r>
            <a:r>
              <a:rPr lang="ko-KR" altLang="en-US" sz="1400" dirty="0" smtClean="0"/>
              <a:t>도자기나 </a:t>
            </a:r>
            <a:r>
              <a:rPr lang="ko-KR" altLang="en-US" sz="1400" dirty="0"/>
              <a:t>꽃병을 장식해 둡니다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5" y="3068960"/>
            <a:ext cx="518457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611560" y="3821596"/>
            <a:ext cx="1512168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쇼지 </a:t>
            </a:r>
            <a:r>
              <a:rPr lang="ja-JP" altLang="en-US" dirty="0" smtClean="0">
                <a:solidFill>
                  <a:schemeClr val="tx1"/>
                </a:solidFill>
              </a:rPr>
              <a:t>しょうじ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043608" y="5805264"/>
            <a:ext cx="1800200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다다미 </a:t>
            </a:r>
            <a:r>
              <a:rPr lang="ja-JP" altLang="en-US" dirty="0" smtClean="0">
                <a:solidFill>
                  <a:schemeClr val="tx1"/>
                </a:solidFill>
              </a:rPr>
              <a:t>たたみ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5004048" y="4365104"/>
            <a:ext cx="2062733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schemeClr val="tx1"/>
                </a:solidFill>
              </a:rPr>
              <a:t>도코노마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とこのま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r="274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556792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동아리 활동일본의 방문 예절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다른 사람의 집을 방문할 때는 아무리 친한 사이라도 미리 약속을 하고 갑니다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방문할 때는 간단한 선물</a:t>
            </a:r>
            <a:r>
              <a:rPr lang="en-US" altLang="ko-KR" sz="1400" dirty="0"/>
              <a:t>(</a:t>
            </a:r>
            <a:r>
              <a:rPr lang="ko-KR" altLang="en-US" sz="1400" dirty="0" err="1"/>
              <a:t>데미야게</a:t>
            </a:r>
            <a:r>
              <a:rPr lang="en-US" altLang="ko-KR" sz="1400" dirty="0"/>
              <a:t>)</a:t>
            </a:r>
            <a:r>
              <a:rPr lang="ko-KR" altLang="en-US" sz="1400" dirty="0"/>
              <a:t>을 가지고 갑니다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1400" dirty="0" smtClean="0"/>
              <a:t>① </a:t>
            </a:r>
            <a:r>
              <a:rPr lang="ko-KR" altLang="en-US" sz="1400" dirty="0"/>
              <a:t>벗은 신발은 앞부분이 현관문을 향하도록 가지런히 해서 한쪽에 놓아 둡니다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1400" dirty="0" smtClean="0"/>
              <a:t>② </a:t>
            </a:r>
            <a:r>
              <a:rPr lang="ko-KR" altLang="en-US" sz="1400" dirty="0"/>
              <a:t>현관 안으로 들어갈 때는 「おじゃまします」 또는 「しつれいします」라고 인사합니다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1400" dirty="0" smtClean="0"/>
              <a:t>③ </a:t>
            </a:r>
            <a:r>
              <a:rPr lang="ko-KR" altLang="en-US" sz="1400" dirty="0"/>
              <a:t>맨발은 실례이므로 양말이나 스타킹을 신습니다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1400" dirty="0" smtClean="0"/>
              <a:t>④ </a:t>
            </a:r>
            <a:r>
              <a:rPr lang="ko-KR" altLang="en-US" sz="1400" dirty="0"/>
              <a:t>일본인들은 남녀 모두 무릎을 꿇고 앉는 것이 예의입니다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83" y="3855566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5" y="1772816"/>
            <a:ext cx="8412077" cy="4787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6927" y="2009638"/>
            <a:ext cx="526106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/>
              <a:t>안녕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3637594" y="4330552"/>
            <a:ext cx="998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dirty="0" smtClean="0"/>
              <a:t>아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몰랐네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9" name="직사각형 8"/>
          <p:cNvSpPr/>
          <p:nvPr/>
        </p:nvSpPr>
        <p:spPr>
          <a:xfrm>
            <a:off x="4591050" y="4202970"/>
            <a:ext cx="1691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/>
              <a:t>괜찮아</a:t>
            </a:r>
            <a:r>
              <a:rPr lang="en-US" altLang="ko-KR" sz="12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일본에서는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나갈 때 편하도록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미리 신발을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돌려놓거든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16" y="908720"/>
            <a:ext cx="2498828" cy="584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8009" y="1782341"/>
            <a:ext cx="679994" cy="333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err="1" smtClean="0"/>
              <a:t>어서와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49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396787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다다미를 깔아 놓은 일본식 방을 </a:t>
            </a:r>
            <a:r>
              <a:rPr lang="ko-KR" altLang="en-US" dirty="0" err="1" smtClean="0"/>
              <a:t>와시쓰리고</a:t>
            </a:r>
            <a:r>
              <a:rPr lang="ko-KR" altLang="en-US" dirty="0" smtClean="0"/>
              <a:t> 한다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 smtClean="0"/>
              <a:t>(      )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 smtClean="0"/>
              <a:t>도코노마는</a:t>
            </a:r>
            <a:r>
              <a:rPr lang="ko-KR" altLang="en-US" dirty="0" smtClean="0"/>
              <a:t> 물건을 넣어두는 창고이다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4539515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테이블 아래에 열을 내는 장치를 해 놓고 그 위에 이불 등을 씌워 놓은 실내 난방 장치는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74952" y="2025412"/>
            <a:ext cx="8445520" cy="1835636"/>
            <a:chOff x="374952" y="2025412"/>
            <a:chExt cx="8445520" cy="183563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1" name="직사각형 10"/>
          <p:cNvSpPr/>
          <p:nvPr/>
        </p:nvSpPr>
        <p:spPr>
          <a:xfrm>
            <a:off x="6544791" y="2405413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O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389067" y="3219032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X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188168" y="520026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 smtClean="0">
                <a:solidFill>
                  <a:srgbClr val="FF0000"/>
                </a:solidFill>
              </a:rPr>
              <a:t>고타쓰</a:t>
            </a:r>
            <a:endParaRPr lang="en-US" altLang="ko-K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436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듣고 그림과 일치하면 </a:t>
            </a:r>
            <a:r>
              <a:rPr lang="en-US" altLang="ko-KR" sz="1400" dirty="0" smtClean="0"/>
              <a:t>O</a:t>
            </a:r>
            <a:r>
              <a:rPr lang="ko-KR" altLang="en-US" sz="1400" dirty="0" smtClean="0"/>
              <a:t>표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일치하지 않으면 </a:t>
            </a:r>
            <a:r>
              <a:rPr lang="en-US" altLang="ko-KR" sz="1400" dirty="0" smtClean="0"/>
              <a:t>X</a:t>
            </a:r>
            <a:r>
              <a:rPr lang="ko-KR" altLang="en-US" sz="1400" dirty="0" smtClean="0"/>
              <a:t>표 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4010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8355" y="5210036"/>
            <a:ext cx="68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FF0000"/>
                </a:solidFill>
              </a:rPr>
              <a:t>O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9962" y="5209242"/>
            <a:ext cx="68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FF0000"/>
                </a:solidFill>
              </a:rPr>
              <a:t>O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212" y="5199717"/>
            <a:ext cx="68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FF0000"/>
                </a:solidFill>
              </a:rPr>
              <a:t>X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4과-확인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912" y="10527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주어진 표현에 들어갈 알맞은 단어를 골라 써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7112"/>
            <a:ext cx="7884368" cy="18980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" y="1482295"/>
            <a:ext cx="4598100" cy="273536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564732" cy="28048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00192" y="227687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いぬ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9732" y="230830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かさ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9652" y="318688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はな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3768" y="323064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えんぴつ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292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잘 듣고 어떤 상황에서 사용하는 인사말인지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1026" name="Picture 2" descr="C:\Users\Administrator\Desktop\캡처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411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738" y="2494707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おじゃまします。</a:t>
            </a:r>
            <a:endParaRPr lang="ko-KR" altLang="en-US" sz="2400" dirty="0"/>
          </a:p>
        </p:txBody>
      </p:sp>
      <p:pic>
        <p:nvPicPr>
          <p:cNvPr id="6" name="4과-듣생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213470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 smtClean="0"/>
              <a:t>퍼즐을 완성해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1412776"/>
            <a:ext cx="9036495" cy="333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1564854" y="5040942"/>
            <a:ext cx="3384376" cy="1199217"/>
            <a:chOff x="467544" y="5040942"/>
            <a:chExt cx="3384376" cy="1199217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467544" y="5040942"/>
              <a:ext cx="1080120" cy="333802"/>
            </a:xfrm>
            <a:prstGeom prst="roundRect">
              <a:avLst/>
            </a:prstGeom>
            <a:solidFill>
              <a:srgbClr val="51C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가로</a:t>
              </a:r>
              <a:endParaRPr lang="ko-KR" alt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67544" y="5370369"/>
              <a:ext cx="3384376" cy="869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smtClean="0"/>
                <a:t>① 감사합니다</a:t>
              </a:r>
              <a:endParaRPr lang="en-US" altLang="ko-KR" dirty="0" smtClean="0"/>
            </a:p>
            <a:p>
              <a:pPr>
                <a:lnSpc>
                  <a:spcPct val="150000"/>
                </a:lnSpc>
              </a:pPr>
              <a:r>
                <a:rPr lang="ko-KR" altLang="en-US" dirty="0" smtClean="0"/>
                <a:t>⑤ 전화</a:t>
              </a:r>
              <a:endParaRPr lang="ko-KR" altLang="en-US" dirty="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716016" y="5040942"/>
            <a:ext cx="3399978" cy="1672630"/>
            <a:chOff x="3527884" y="5040942"/>
            <a:chExt cx="3399978" cy="1672630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3527884" y="5040942"/>
              <a:ext cx="1080120" cy="333802"/>
            </a:xfrm>
            <a:prstGeom prst="roundRect">
              <a:avLst/>
            </a:prstGeom>
            <a:solidFill>
              <a:srgbClr val="51C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세</a:t>
              </a:r>
              <a:r>
                <a:rPr lang="ko-KR" altLang="en-US" dirty="0"/>
                <a:t>로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43486" y="5374744"/>
              <a:ext cx="3384376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smtClean="0"/>
                <a:t>② 뒤</a:t>
              </a:r>
              <a:endParaRPr lang="en-US" altLang="ko-KR" dirty="0" smtClean="0"/>
            </a:p>
            <a:p>
              <a:pPr>
                <a:lnSpc>
                  <a:spcPct val="150000"/>
                </a:lnSpc>
              </a:pPr>
              <a:r>
                <a:rPr lang="ko-KR" altLang="en-US" dirty="0" smtClean="0"/>
                <a:t>③ 개</a:t>
              </a:r>
              <a:endParaRPr lang="en-US" altLang="ko-KR" dirty="0" smtClean="0"/>
            </a:p>
            <a:p>
              <a:pPr>
                <a:lnSpc>
                  <a:spcPct val="150000"/>
                </a:lnSpc>
              </a:pPr>
              <a:r>
                <a:rPr lang="ko-KR" altLang="en-US" dirty="0" smtClean="0"/>
                <a:t>④ 좋아합니다</a:t>
              </a:r>
              <a:endParaRPr lang="ko-KR" alt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8019" y="1844824"/>
            <a:ext cx="51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あ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7149" y="1844824"/>
            <a:ext cx="51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り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8339" y="3294509"/>
            <a:ext cx="51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ろ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9054" y="2564904"/>
            <a:ext cx="51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ぬ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8739" y="2561938"/>
            <a:ext cx="51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き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9849" y="3304034"/>
            <a:ext cx="51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わ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8454" y="942628"/>
            <a:ext cx="9001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우리나라와 일본의 주거 문화의 차이점과 공통점을 </a:t>
            </a:r>
            <a:r>
              <a:rPr lang="ko-KR" altLang="en-US" dirty="0" err="1" smtClean="0"/>
              <a:t>모둠별로</a:t>
            </a:r>
            <a:r>
              <a:rPr lang="ko-KR" altLang="en-US" dirty="0" smtClean="0"/>
              <a:t> 조사해서 발표해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114263"/>
              </p:ext>
            </p:extLst>
          </p:nvPr>
        </p:nvGraphicFramePr>
        <p:xfrm>
          <a:off x="323526" y="1556792"/>
          <a:ext cx="8496948" cy="5040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30"/>
                <a:gridCol w="792088"/>
                <a:gridCol w="3276365"/>
                <a:gridCol w="3276365"/>
              </a:tblGrid>
              <a:tr h="70727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한국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일본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9693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차이점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B9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보기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겨울에 바닥을 따뜻하게 하는 온돌을 사용한다</a:t>
                      </a:r>
                      <a:r>
                        <a:rPr lang="en-US" altLang="ko-KR" dirty="0" smtClean="0"/>
                        <a:t>.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겨울에 온돌이 아닌 별도의 난방기구를 사용한다</a:t>
                      </a:r>
                      <a:r>
                        <a:rPr lang="en-US" altLang="ko-KR" dirty="0" smtClean="0"/>
                        <a:t>.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27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27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27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공통점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B9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27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2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느낀 점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B9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 smtClean="0"/>
              <a:t>잘 듣고 빈칸에 들어갈 알맞은 말을 연결해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grpSp>
        <p:nvGrpSpPr>
          <p:cNvPr id="17" name="그룹 16"/>
          <p:cNvGrpSpPr/>
          <p:nvPr/>
        </p:nvGrpSpPr>
        <p:grpSpPr>
          <a:xfrm>
            <a:off x="291450" y="1329958"/>
            <a:ext cx="3121320" cy="1620000"/>
            <a:chOff x="291450" y="1329958"/>
            <a:chExt cx="3121320" cy="16200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57" y="1329958"/>
              <a:ext cx="1854119" cy="1620000"/>
            </a:xfrm>
            <a:prstGeom prst="rect">
              <a:avLst/>
            </a:prstGeom>
          </p:spPr>
        </p:pic>
        <p:sp>
          <p:nvSpPr>
            <p:cNvPr id="9" name="타원 8"/>
            <p:cNvSpPr/>
            <p:nvPr/>
          </p:nvSpPr>
          <p:spPr>
            <a:xfrm>
              <a:off x="3275856" y="2071554"/>
              <a:ext cx="136914" cy="1369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450" y="1329958"/>
              <a:ext cx="792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rgbClr val="35B1A2"/>
                  </a:solidFill>
                  <a:latin typeface="ＭＳ Ｐゴシック"/>
                  <a:ea typeface="맑은 고딕"/>
                </a:rPr>
                <a:t>➊</a:t>
              </a:r>
              <a:endParaRPr lang="ko-KR" altLang="en-US" dirty="0">
                <a:solidFill>
                  <a:srgbClr val="35B1A2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291450" y="3177152"/>
            <a:ext cx="3121320" cy="1620000"/>
            <a:chOff x="291450" y="3177152"/>
            <a:chExt cx="3121320" cy="16200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650" y="3177152"/>
              <a:ext cx="1844926" cy="1620000"/>
            </a:xfrm>
            <a:prstGeom prst="rect">
              <a:avLst/>
            </a:prstGeom>
          </p:spPr>
        </p:pic>
        <p:sp>
          <p:nvSpPr>
            <p:cNvPr id="11" name="타원 10"/>
            <p:cNvSpPr/>
            <p:nvPr/>
          </p:nvSpPr>
          <p:spPr>
            <a:xfrm>
              <a:off x="3275856" y="3918695"/>
              <a:ext cx="136914" cy="1369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1450" y="3177152"/>
              <a:ext cx="792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rgbClr val="35B1A2"/>
                  </a:solidFill>
                  <a:latin typeface="ＭＳ Ｐゴシック"/>
                  <a:ea typeface="맑은 고딕"/>
                </a:rPr>
                <a:t>➋</a:t>
              </a:r>
              <a:endParaRPr lang="ko-KR" altLang="en-US" dirty="0">
                <a:solidFill>
                  <a:srgbClr val="35B1A2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291450" y="5049360"/>
            <a:ext cx="3121320" cy="1620000"/>
            <a:chOff x="291450" y="5049360"/>
            <a:chExt cx="3121320" cy="1620000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5049360"/>
              <a:ext cx="1840299" cy="1620000"/>
            </a:xfrm>
            <a:prstGeom prst="rect">
              <a:avLst/>
            </a:prstGeom>
          </p:spPr>
        </p:pic>
        <p:sp>
          <p:nvSpPr>
            <p:cNvPr id="10" name="타원 9"/>
            <p:cNvSpPr/>
            <p:nvPr/>
          </p:nvSpPr>
          <p:spPr>
            <a:xfrm>
              <a:off x="3275856" y="5790903"/>
              <a:ext cx="136914" cy="1369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1450" y="5049360"/>
              <a:ext cx="792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rgbClr val="35B1A2"/>
                  </a:solidFill>
                  <a:latin typeface="ＭＳ Ｐゴシック"/>
                  <a:ea typeface="맑은 고딕"/>
                </a:rPr>
                <a:t>➌</a:t>
              </a:r>
              <a:endParaRPr lang="ko-KR" altLang="en-US" dirty="0">
                <a:solidFill>
                  <a:srgbClr val="35B1A2"/>
                </a:solidFill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6372200" y="2915681"/>
            <a:ext cx="1584176" cy="369332"/>
            <a:chOff x="6372200" y="2915681"/>
            <a:chExt cx="1584176" cy="369332"/>
          </a:xfrm>
        </p:grpSpPr>
        <p:sp>
          <p:nvSpPr>
            <p:cNvPr id="15" name="타원 14"/>
            <p:cNvSpPr/>
            <p:nvPr/>
          </p:nvSpPr>
          <p:spPr>
            <a:xfrm>
              <a:off x="6372200" y="3031890"/>
              <a:ext cx="136914" cy="1369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76256" y="2915681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います</a:t>
              </a:r>
              <a:endParaRPr lang="ko-KR" altLang="en-US" dirty="0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6372200" y="4690936"/>
            <a:ext cx="1591536" cy="369332"/>
            <a:chOff x="6372200" y="4690936"/>
            <a:chExt cx="1591536" cy="369332"/>
          </a:xfrm>
        </p:grpSpPr>
        <p:sp>
          <p:nvSpPr>
            <p:cNvPr id="16" name="타원 15"/>
            <p:cNvSpPr/>
            <p:nvPr/>
          </p:nvSpPr>
          <p:spPr>
            <a:xfrm>
              <a:off x="6372200" y="4807145"/>
              <a:ext cx="136914" cy="13691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83616" y="4690936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あります</a:t>
              </a:r>
              <a:endParaRPr lang="ko-KR" altLang="en-US" dirty="0"/>
            </a:p>
          </p:txBody>
        </p:sp>
      </p:grpSp>
      <p:cxnSp>
        <p:nvCxnSpPr>
          <p:cNvPr id="29" name="직선 연결선 28"/>
          <p:cNvCxnSpPr>
            <a:stCxn id="9" idx="2"/>
            <a:endCxn id="15" idx="6"/>
          </p:cNvCxnSpPr>
          <p:nvPr/>
        </p:nvCxnSpPr>
        <p:spPr>
          <a:xfrm>
            <a:off x="3275856" y="2140011"/>
            <a:ext cx="3233258" cy="9603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>
            <a:stCxn id="11" idx="2"/>
            <a:endCxn id="16" idx="6"/>
          </p:cNvCxnSpPr>
          <p:nvPr/>
        </p:nvCxnSpPr>
        <p:spPr>
          <a:xfrm>
            <a:off x="3275856" y="3987152"/>
            <a:ext cx="3233258" cy="8884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>
            <a:stCxn id="10" idx="2"/>
            <a:endCxn id="16" idx="6"/>
          </p:cNvCxnSpPr>
          <p:nvPr/>
        </p:nvCxnSpPr>
        <p:spPr>
          <a:xfrm flipV="1">
            <a:off x="3275856" y="4875602"/>
            <a:ext cx="3233258" cy="9837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4과-듣생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053" y="1719858"/>
            <a:ext cx="360000" cy="360000"/>
          </a:xfrm>
          <a:prstGeom prst="rect">
            <a:avLst/>
          </a:prstGeom>
        </p:spPr>
      </p:pic>
      <p:pic>
        <p:nvPicPr>
          <p:cNvPr id="5" name="4과-듣생3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053" y="3582541"/>
            <a:ext cx="360000" cy="360000"/>
          </a:xfrm>
          <a:prstGeom prst="rect">
            <a:avLst/>
          </a:prstGeom>
        </p:spPr>
      </p:pic>
      <p:pic>
        <p:nvPicPr>
          <p:cNvPr id="24" name="4과-듣생3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053" y="548869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3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おじゃまします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ねこ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～が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います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ほん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あります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はな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실례하겠습니다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고양이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이</a:t>
            </a:r>
            <a:r>
              <a:rPr lang="en-US" altLang="ko-KR" dirty="0" smtClean="0"/>
              <a:t>/</a:t>
            </a:r>
            <a:r>
              <a:rPr lang="ko-KR" altLang="en-US" dirty="0" smtClean="0"/>
              <a:t>가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동물</a:t>
            </a:r>
            <a:r>
              <a:rPr lang="en-US" altLang="ko-KR" dirty="0" smtClean="0"/>
              <a:t>,</a:t>
            </a:r>
            <a:r>
              <a:rPr lang="ko-KR" altLang="en-US" dirty="0" smtClean="0"/>
              <a:t>사람</a:t>
            </a:r>
            <a:r>
              <a:rPr lang="en-US" altLang="ko-KR" dirty="0" smtClean="0"/>
              <a:t>) </a:t>
            </a:r>
            <a:r>
              <a:rPr lang="ko-KR" altLang="en-US" dirty="0" smtClean="0"/>
              <a:t>있습니다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책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무생물</a:t>
            </a:r>
            <a:r>
              <a:rPr lang="en-US" altLang="ko-KR" dirty="0" smtClean="0"/>
              <a:t>,</a:t>
            </a:r>
            <a:r>
              <a:rPr lang="ko-KR" altLang="en-US" dirty="0" smtClean="0"/>
              <a:t>식물</a:t>
            </a:r>
            <a:r>
              <a:rPr lang="en-US" altLang="ko-KR" dirty="0" smtClean="0"/>
              <a:t>) </a:t>
            </a:r>
            <a:r>
              <a:rPr lang="ko-KR" altLang="en-US" dirty="0" smtClean="0"/>
              <a:t>있습니다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꽃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 듣고 보기에 주어진 단어를 이용하여 대화문을 완성한 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친구와 함께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438"/>
            <a:ext cx="9144000" cy="53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8" y="5535116"/>
            <a:ext cx="819150" cy="4191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395536" y="5911180"/>
            <a:ext cx="8280920" cy="648072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MS UI Gothic"/>
              </a:rPr>
              <a:t>ⓐ</a:t>
            </a:r>
            <a:r>
              <a:rPr lang="ja-JP" altLang="en-US" sz="2400" dirty="0" smtClean="0">
                <a:solidFill>
                  <a:schemeClr val="tx1"/>
                </a:solidFill>
                <a:latin typeface="MS UI Gothic"/>
              </a:rPr>
              <a:t>　じゃま　　　　</a:t>
            </a:r>
            <a:r>
              <a:rPr lang="ko-KR" altLang="en-US" sz="2400" dirty="0" smtClean="0">
                <a:solidFill>
                  <a:schemeClr val="tx1"/>
                </a:solidFill>
                <a:latin typeface="MS UI Gothic"/>
              </a:rPr>
              <a:t>ⓑ</a:t>
            </a:r>
            <a:r>
              <a:rPr lang="ja-JP" altLang="en-US" sz="2400" dirty="0" smtClean="0">
                <a:solidFill>
                  <a:schemeClr val="tx1"/>
                </a:solidFill>
                <a:latin typeface="MS UI Gothic"/>
              </a:rPr>
              <a:t>　</a:t>
            </a:r>
            <a:r>
              <a:rPr lang="ja-JP" altLang="en-US" sz="2400" dirty="0">
                <a:solidFill>
                  <a:schemeClr val="tx1"/>
                </a:solidFill>
                <a:latin typeface="MS UI Gothic"/>
              </a:rPr>
              <a:t>いらっしゃい</a:t>
            </a:r>
            <a:r>
              <a:rPr lang="ja-JP" altLang="en-US" sz="2400" dirty="0" smtClean="0">
                <a:solidFill>
                  <a:schemeClr val="tx1"/>
                </a:solidFill>
                <a:latin typeface="MS UI Gothic"/>
              </a:rPr>
              <a:t>　　　　</a:t>
            </a:r>
            <a:r>
              <a:rPr lang="ko-KR" altLang="en-US" sz="2400" dirty="0" smtClean="0">
                <a:solidFill>
                  <a:schemeClr val="tx1"/>
                </a:solidFill>
                <a:latin typeface="MS UI Gothic"/>
              </a:rPr>
              <a:t>ⓒ</a:t>
            </a:r>
            <a:r>
              <a:rPr lang="ja-JP" altLang="en-US" sz="2400" dirty="0" smtClean="0">
                <a:solidFill>
                  <a:schemeClr val="tx1"/>
                </a:solidFill>
                <a:latin typeface="MS UI Gothic"/>
              </a:rPr>
              <a:t>　おかえり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023"/>
            <a:ext cx="9144000" cy="382795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275856" y="436510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MS UI Gothic"/>
              </a:rPr>
              <a:t>じゃま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419872" y="267926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MS UI Gothic"/>
              </a:rPr>
              <a:t>おかえり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171520" y="3789040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MS UI Gothic"/>
              </a:rPr>
              <a:t>いらっしゃい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2" name="4과-듣말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9872" y="692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～へ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いらっしゃい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どうぞ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~</a:t>
            </a:r>
            <a:r>
              <a:rPr lang="ko-KR" altLang="en-US" dirty="0" smtClean="0"/>
              <a:t>에</a:t>
            </a:r>
            <a:r>
              <a:rPr lang="en-US" altLang="ko-KR" dirty="0" smtClean="0"/>
              <a:t>, ~</a:t>
            </a:r>
            <a:r>
              <a:rPr lang="ko-KR" altLang="en-US" dirty="0" smtClean="0"/>
              <a:t>으로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어서 오십시오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들어</a:t>
            </a:r>
            <a:r>
              <a:rPr lang="en-US" altLang="ko-KR" dirty="0" smtClean="0"/>
              <a:t>)</a:t>
            </a:r>
            <a:r>
              <a:rPr lang="ko-KR" altLang="en-US" dirty="0" smtClean="0"/>
              <a:t>오세요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977</Words>
  <Application>Microsoft Office PowerPoint</Application>
  <PresentationFormat>화면 슬라이드 쇼(4:3)</PresentationFormat>
  <Paragraphs>413</Paragraphs>
  <Slides>41</Slides>
  <Notes>0</Notes>
  <HiddenSlides>0</HiddenSlides>
  <MMClips>27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101</cp:revision>
  <dcterms:created xsi:type="dcterms:W3CDTF">2017-11-16T00:40:10Z</dcterms:created>
  <dcterms:modified xsi:type="dcterms:W3CDTF">2018-02-06T04:31:56Z</dcterms:modified>
</cp:coreProperties>
</file>