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90" r:id="rId5"/>
    <p:sldId id="259" r:id="rId6"/>
    <p:sldId id="260" r:id="rId7"/>
    <p:sldId id="291" r:id="rId8"/>
    <p:sldId id="261" r:id="rId9"/>
    <p:sldId id="262" r:id="rId10"/>
    <p:sldId id="263" r:id="rId11"/>
    <p:sldId id="264" r:id="rId12"/>
    <p:sldId id="292" r:id="rId13"/>
    <p:sldId id="265" r:id="rId14"/>
    <p:sldId id="266" r:id="rId15"/>
    <p:sldId id="267" r:id="rId16"/>
    <p:sldId id="268" r:id="rId17"/>
    <p:sldId id="293" r:id="rId18"/>
    <p:sldId id="269" r:id="rId19"/>
    <p:sldId id="270" r:id="rId20"/>
    <p:sldId id="271" r:id="rId21"/>
    <p:sldId id="272" r:id="rId22"/>
    <p:sldId id="273" r:id="rId23"/>
    <p:sldId id="294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1A2"/>
    <a:srgbClr val="36B4A5"/>
    <a:srgbClr val="51CBBC"/>
    <a:srgbClr val="1FA5E1"/>
    <a:srgbClr val="1AC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2350" autoAdjust="0"/>
  </p:normalViewPr>
  <p:slideViewPr>
    <p:cSldViewPr>
      <p:cViewPr varScale="1">
        <p:scale>
          <a:sx n="116" d="100"/>
          <a:sy n="11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1BF5-E87C-42A7-A3E3-43E9E1BCEEDB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AD797-DDB0-4F93-8277-B1E9E50A18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73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70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91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90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7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601" r="6322" b="20837"/>
          <a:stretch/>
        </p:blipFill>
        <p:spPr>
          <a:xfrm>
            <a:off x="0" y="0"/>
            <a:ext cx="2417859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45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7" Type="http://schemas.openxmlformats.org/officeDocument/2006/relationships/image" Target="../media/image11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1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1.png"/><Relationship Id="rId5" Type="http://schemas.openxmlformats.org/officeDocument/2006/relationships/image" Target="../media/image21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1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1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11.pn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11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11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1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12.JP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11.png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4" Type="http://schemas.openxmlformats.org/officeDocument/2006/relationships/audio" Target="../media/media1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5" Type="http://schemas.microsoft.com/office/2007/relationships/media" Target="../media/media16.mp3"/><Relationship Id="rId10" Type="http://schemas.openxmlformats.org/officeDocument/2006/relationships/image" Target="../media/image11.png"/><Relationship Id="rId4" Type="http://schemas.openxmlformats.org/officeDocument/2006/relationships/audio" Target="../media/media15.mp3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6264696" cy="6624736"/>
          </a:xfrm>
          <a:prstGeom prst="rect">
            <a:avLst/>
          </a:prstGeom>
          <a:solidFill>
            <a:srgbClr val="1A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6444208" y="116632"/>
            <a:ext cx="1296144" cy="1296144"/>
          </a:xfrm>
          <a:prstGeom prst="roundRect">
            <a:avLst/>
          </a:prstGeom>
          <a:solidFill>
            <a:srgbClr val="1FA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6516216" y="188640"/>
            <a:ext cx="1152128" cy="1152128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latin typeface="HY동녘M" pitchFamily="18" charset="-127"/>
                <a:ea typeface="HY동녘M" pitchFamily="18" charset="-127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1484784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Adobe 고딕 Std B" pitchFamily="34" charset="-127"/>
                <a:ea typeface="Adobe 고딕 Std B" pitchFamily="34" charset="-127"/>
              </a:rPr>
              <a:t>おはよう</a:t>
            </a:r>
            <a:endParaRPr lang="en-US" altLang="ja-JP" sz="3200" dirty="0" smtClean="0">
              <a:latin typeface="Adobe 고딕 Std B" pitchFamily="34" charset="-127"/>
              <a:ea typeface="Adobe 고딕 Std B" pitchFamily="34" charset="-127"/>
            </a:endParaRPr>
          </a:p>
          <a:p>
            <a:r>
              <a:rPr lang="ja-JP" altLang="en-US" sz="3200" dirty="0">
                <a:latin typeface="Adobe 고딕 Std B" pitchFamily="34" charset="-127"/>
                <a:ea typeface="Adobe 고딕 Std B" pitchFamily="34" charset="-127"/>
              </a:rPr>
              <a:t>ございます</a:t>
            </a:r>
            <a:endParaRPr lang="ko-KR" altLang="en-US" sz="32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216" y="3413994"/>
            <a:ext cx="1080120" cy="3240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학습목</a:t>
            </a:r>
            <a:r>
              <a:rPr lang="ko-KR" altLang="en-US" sz="1400" dirty="0">
                <a:solidFill>
                  <a:schemeClr val="tx1"/>
                </a:solidFill>
              </a:rPr>
              <a:t>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3740547"/>
            <a:ext cx="28083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C00000"/>
                </a:solidFill>
              </a:rPr>
              <a:t>의사소통 기본표현</a:t>
            </a:r>
            <a:endParaRPr lang="en-US" altLang="ko-KR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1. </a:t>
            </a:r>
            <a:r>
              <a:rPr lang="ko-KR" altLang="en-US" sz="1400" dirty="0" smtClean="0"/>
              <a:t>만남</a:t>
            </a:r>
            <a:r>
              <a:rPr lang="en-US" altLang="ko-KR" sz="1400" dirty="0" smtClean="0"/>
              <a:t>	</a:t>
            </a:r>
            <a:endParaRPr lang="en-US" altLang="ja-JP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2. </a:t>
            </a:r>
            <a:r>
              <a:rPr lang="ko-KR" altLang="en-US" sz="1400" dirty="0" smtClean="0"/>
              <a:t>헤어짐</a:t>
            </a:r>
            <a:r>
              <a:rPr lang="en-US" altLang="ko-KR" sz="1400" dirty="0" smtClean="0"/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3. </a:t>
            </a:r>
            <a:r>
              <a:rPr lang="ko-KR" altLang="en-US" sz="1400" dirty="0" smtClean="0"/>
              <a:t>외출</a:t>
            </a:r>
            <a:r>
              <a:rPr lang="en-US" altLang="ko-KR" sz="1400" dirty="0" smtClean="0"/>
              <a:t>	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4. </a:t>
            </a:r>
            <a:r>
              <a:rPr lang="ko-KR" altLang="en-US" sz="1400" dirty="0" smtClean="0"/>
              <a:t>귀가</a:t>
            </a:r>
            <a:r>
              <a:rPr lang="en-US" altLang="ko-KR" sz="1400" smtClean="0"/>
              <a:t>	</a:t>
            </a:r>
          </a:p>
          <a:p>
            <a:pPr>
              <a:lnSpc>
                <a:spcPct val="150000"/>
              </a:lnSpc>
            </a:pP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C00000"/>
                </a:solidFill>
              </a:rPr>
              <a:t>문화</a:t>
            </a:r>
            <a:endParaRPr lang="en-US" altLang="ko-KR" sz="14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일본인의 인사 예절에 대해 설명할 수 있다</a:t>
            </a:r>
            <a:r>
              <a:rPr lang="en-US" altLang="ko-KR" sz="1400" dirty="0" smtClean="0"/>
              <a:t>.</a:t>
            </a:r>
            <a:endParaRPr lang="en-US" altLang="ja-JP" sz="140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3"/>
          <a:stretch/>
        </p:blipFill>
        <p:spPr>
          <a:xfrm>
            <a:off x="263769" y="260648"/>
            <a:ext cx="5973568" cy="57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t="20004" b="23201"/>
          <a:stretch/>
        </p:blipFill>
        <p:spPr>
          <a:xfrm>
            <a:off x="417935" y="2780928"/>
            <a:ext cx="2403474" cy="2044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3341493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たなか</a:t>
            </a:r>
            <a:r>
              <a:rPr lang="ja-JP" altLang="en-US" dirty="0" smtClean="0"/>
              <a:t>さん、おはようございます。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おはようございます。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07" y="1565418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  <a:ea typeface="맑은 고딕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563" y="49411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たなか</a:t>
            </a:r>
            <a:endParaRPr lang="ko-KR" altLang="en-US" dirty="0"/>
          </a:p>
        </p:txBody>
      </p:sp>
      <p:pic>
        <p:nvPicPr>
          <p:cNvPr id="2" name="2과-듣말1-2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396" y="15747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그림에 맞는 대화를 연결한 후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098" name="Picture 2" descr="C:\Users\Administrator\Desktop\캡처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404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직선 연결선 6"/>
          <p:cNvCxnSpPr/>
          <p:nvPr/>
        </p:nvCxnSpPr>
        <p:spPr>
          <a:xfrm>
            <a:off x="2843808" y="2852936"/>
            <a:ext cx="288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843808" y="4889412"/>
            <a:ext cx="288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2과-듣말2-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52" y="2276912"/>
            <a:ext cx="360000" cy="360000"/>
          </a:xfrm>
          <a:prstGeom prst="rect">
            <a:avLst/>
          </a:prstGeom>
        </p:spPr>
      </p:pic>
      <p:pic>
        <p:nvPicPr>
          <p:cNvPr id="5" name="2과-듣말2-2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52" y="427114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～さん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おはようございます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いってきます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いってらしゃい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ただいま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おかえり（なさい）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87824" y="980727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~</a:t>
            </a:r>
            <a:r>
              <a:rPr lang="ko-KR" altLang="en-US" dirty="0" smtClean="0"/>
              <a:t>씨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안녕하세요</a:t>
            </a:r>
            <a:r>
              <a:rPr lang="en-US" altLang="ko-KR" dirty="0" smtClean="0"/>
              <a:t>(</a:t>
            </a:r>
            <a:r>
              <a:rPr lang="ko-KR" altLang="en-US" dirty="0" smtClean="0"/>
              <a:t>오전 인사</a:t>
            </a:r>
            <a:r>
              <a:rPr lang="en-US" altLang="ko-KR" dirty="0" smtClean="0"/>
              <a:t>)</a:t>
            </a:r>
          </a:p>
          <a:p>
            <a:endParaRPr lang="en-US" altLang="ja-JP" dirty="0"/>
          </a:p>
          <a:p>
            <a:r>
              <a:rPr lang="ko-KR" altLang="en-US" dirty="0" smtClean="0"/>
              <a:t>다녀오겠습니다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다녀오세요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다녀왔습니다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어서 오세요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087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잘 듣고 보기와 같이 전화번호를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19150" cy="4191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222" y="2780928"/>
            <a:ext cx="2118898" cy="20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5836" y="2925995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キム</a:t>
            </a:r>
            <a:r>
              <a:rPr lang="ja-JP" altLang="en-US" dirty="0" smtClean="0"/>
              <a:t>さんの　でんわばんごうは　なんばんですか。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ぜろいちぜろの　にさんよんごの　ろくななはち</a:t>
            </a:r>
            <a:r>
              <a:rPr lang="en-US" altLang="ja-JP" dirty="0" smtClean="0">
                <a:solidFill>
                  <a:schemeClr val="accent5"/>
                </a:solidFill>
              </a:rPr>
              <a:t/>
            </a:r>
            <a:br>
              <a:rPr lang="en-US" altLang="ja-JP" dirty="0" smtClean="0">
                <a:solidFill>
                  <a:schemeClr val="accent5"/>
                </a:solidFill>
              </a:rPr>
            </a:br>
            <a:r>
              <a:rPr lang="en-US" altLang="ja-JP" dirty="0" smtClean="0">
                <a:solidFill>
                  <a:schemeClr val="accent5"/>
                </a:solidFill>
              </a:rPr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きゅう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ありがとうございます。</a:t>
            </a:r>
            <a:endParaRPr lang="en-US" altLang="ja-JP" dirty="0"/>
          </a:p>
        </p:txBody>
      </p:sp>
      <p:sp>
        <p:nvSpPr>
          <p:cNvPr id="6" name="TextBox 5"/>
          <p:cNvSpPr txBox="1"/>
          <p:nvPr/>
        </p:nvSpPr>
        <p:spPr>
          <a:xfrm>
            <a:off x="647563" y="49411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キム</a:t>
            </a:r>
            <a:endParaRPr lang="en-US" altLang="ja-JP" dirty="0" smtClean="0"/>
          </a:p>
          <a:p>
            <a:pPr algn="ctr"/>
            <a:r>
              <a:rPr lang="en-US" altLang="ko-KR" dirty="0" smtClean="0"/>
              <a:t>010-2345-6789</a:t>
            </a:r>
            <a:endParaRPr lang="ko-KR" altLang="en-US" dirty="0"/>
          </a:p>
        </p:txBody>
      </p:sp>
      <p:pic>
        <p:nvPicPr>
          <p:cNvPr id="3" name="2과-듣말3-보기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1640" y="161589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t="4814" r="19562" b="53439"/>
          <a:stretch/>
        </p:blipFill>
        <p:spPr>
          <a:xfrm>
            <a:off x="560223" y="2780928"/>
            <a:ext cx="2118898" cy="2044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2925995"/>
            <a:ext cx="6048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たなか</a:t>
            </a:r>
            <a:r>
              <a:rPr lang="ja-JP" altLang="en-US" dirty="0" smtClean="0"/>
              <a:t>さんの　でんわばんごうは　なんばんですか。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ぜろはちぜろの　はちななろくごの　よんさんにいち</a:t>
            </a:r>
            <a:r>
              <a:rPr lang="en-US" altLang="ja-JP" dirty="0" smtClean="0"/>
              <a:t>	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ありがとうございます。</a:t>
            </a:r>
            <a:endParaRPr lang="en-US" altLang="ja-JP" dirty="0"/>
          </a:p>
        </p:txBody>
      </p:sp>
      <p:sp>
        <p:nvSpPr>
          <p:cNvPr id="6" name="TextBox 5"/>
          <p:cNvSpPr txBox="1"/>
          <p:nvPr/>
        </p:nvSpPr>
        <p:spPr>
          <a:xfrm>
            <a:off x="647563" y="49411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たなか</a:t>
            </a:r>
            <a:endParaRPr lang="en-US" altLang="ja-JP" dirty="0" smtClean="0"/>
          </a:p>
          <a:p>
            <a:pPr algn="ctr"/>
            <a:r>
              <a:rPr lang="en-US" altLang="ko-KR" dirty="0" smtClean="0"/>
              <a:t>010-8765-4321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07" y="1565418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2과-듣말3-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396" y="15747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2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3" t="8044" r="22597" b="41933"/>
          <a:stretch/>
        </p:blipFill>
        <p:spPr>
          <a:xfrm>
            <a:off x="560222" y="2784848"/>
            <a:ext cx="2118898" cy="2040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2925995"/>
            <a:ext cx="5868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さとう</a:t>
            </a:r>
            <a:r>
              <a:rPr lang="ja-JP" altLang="en-US" dirty="0" smtClean="0"/>
              <a:t>さんの　でんわばんごうは　なんばんですか。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ぜろさんの　ななななごいちの　よんろくにに</a:t>
            </a:r>
            <a:r>
              <a:rPr lang="ja-JP" altLang="en-US" dirty="0" smtClean="0"/>
              <a:t>です。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ありがとうございます。</a:t>
            </a:r>
            <a:endParaRPr lang="en-US" altLang="ja-JP" dirty="0"/>
          </a:p>
        </p:txBody>
      </p:sp>
      <p:sp>
        <p:nvSpPr>
          <p:cNvPr id="6" name="TextBox 5"/>
          <p:cNvSpPr txBox="1"/>
          <p:nvPr/>
        </p:nvSpPr>
        <p:spPr>
          <a:xfrm>
            <a:off x="647563" y="49411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さ</a:t>
            </a:r>
            <a:r>
              <a:rPr lang="ja-JP" altLang="en-US" dirty="0"/>
              <a:t>とう</a:t>
            </a:r>
            <a:endParaRPr lang="en-US" altLang="ja-JP" dirty="0" smtClean="0"/>
          </a:p>
          <a:p>
            <a:pPr algn="ctr"/>
            <a:r>
              <a:rPr lang="en-US" altLang="ko-KR" dirty="0" smtClean="0"/>
              <a:t>03-7751-4622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07" y="1565418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2과-듣말3-2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351" y="157008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2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36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4. 3</a:t>
            </a:r>
            <a:r>
              <a:rPr lang="ko-KR" altLang="en-US" sz="1400" dirty="0" smtClean="0"/>
              <a:t>번 보기의 대화를 참고하여 친구와 전화번호를 묻고 답한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아래 표를 완성해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5123" name="Picture 3" descr="C:\Users\Administrator\Desktop\캡처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496436" cy="29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7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～の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でんわばんごう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～は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なんばん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～ですか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ゼロ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~</a:t>
            </a:r>
            <a:r>
              <a:rPr lang="ko-KR" altLang="en-US" dirty="0" smtClean="0"/>
              <a:t>의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전화번호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en-US" altLang="ja-JP" dirty="0" smtClean="0"/>
              <a:t>~</a:t>
            </a:r>
            <a:r>
              <a:rPr lang="ko-KR" altLang="en-US" dirty="0" smtClean="0"/>
              <a:t>은</a:t>
            </a:r>
            <a:r>
              <a:rPr lang="en-US" altLang="ko-KR" dirty="0" smtClean="0"/>
              <a:t>/</a:t>
            </a:r>
            <a:r>
              <a:rPr lang="ko-KR" altLang="en-US" dirty="0" smtClean="0"/>
              <a:t>는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몇 번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en-US" altLang="ja-JP" dirty="0" smtClean="0"/>
              <a:t>~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(</a:t>
            </a:r>
            <a:r>
              <a:rPr lang="ko-KR" altLang="en-US" dirty="0" smtClean="0"/>
              <a:t>까</a:t>
            </a:r>
            <a:r>
              <a:rPr lang="en-US" altLang="ko-KR" dirty="0" smtClean="0"/>
              <a:t>?)</a:t>
            </a:r>
          </a:p>
          <a:p>
            <a:endParaRPr lang="en-US" altLang="ko-KR" dirty="0"/>
          </a:p>
          <a:p>
            <a:r>
              <a:rPr lang="ko-KR" altLang="en-US" dirty="0" smtClean="0"/>
              <a:t>제로</a:t>
            </a:r>
            <a:r>
              <a:rPr lang="en-US" altLang="ko-KR" dirty="0" smtClean="0"/>
              <a:t>(0)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3968" y="98072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よ</a:t>
            </a:r>
            <a:r>
              <a:rPr lang="ja-JP" altLang="en-US" dirty="0" smtClean="0"/>
              <a:t>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ろく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なな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ありがとうございます</a:t>
            </a:r>
            <a:endParaRPr lang="en-US" altLang="ja-JP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48264" y="980725"/>
            <a:ext cx="1872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</a:t>
            </a:r>
          </a:p>
          <a:p>
            <a:endParaRPr lang="en-US" altLang="ja-JP" dirty="0"/>
          </a:p>
          <a:p>
            <a:r>
              <a:rPr lang="en-US" altLang="ja-JP" dirty="0" smtClean="0"/>
              <a:t>4</a:t>
            </a:r>
          </a:p>
          <a:p>
            <a:endParaRPr lang="en-US" altLang="ja-JP" dirty="0"/>
          </a:p>
          <a:p>
            <a:r>
              <a:rPr lang="en-US" altLang="ja-JP" dirty="0" smtClean="0"/>
              <a:t>6</a:t>
            </a:r>
          </a:p>
          <a:p>
            <a:endParaRPr lang="en-US" altLang="ja-JP" dirty="0"/>
          </a:p>
          <a:p>
            <a:r>
              <a:rPr lang="en-US" altLang="ja-JP" dirty="0" smtClean="0"/>
              <a:t>7</a:t>
            </a:r>
          </a:p>
          <a:p>
            <a:endParaRPr lang="en-US" altLang="ja-JP" dirty="0"/>
          </a:p>
          <a:p>
            <a:r>
              <a:rPr lang="en-US" altLang="ja-JP" dirty="0" smtClean="0"/>
              <a:t>8</a:t>
            </a:r>
          </a:p>
          <a:p>
            <a:endParaRPr lang="en-US" altLang="ja-JP" dirty="0"/>
          </a:p>
          <a:p>
            <a:r>
              <a:rPr lang="ko-KR" altLang="en-US" dirty="0" smtClean="0"/>
              <a:t>고맙습니다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9668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3" y="1412776"/>
            <a:ext cx="7200800" cy="5088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おはようございます。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7728" y="22768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はい、おはよう。</a:t>
            </a:r>
            <a:endParaRPr lang="ko-KR" altLang="en-US" dirty="0"/>
          </a:p>
        </p:txBody>
      </p:sp>
      <p:pic>
        <p:nvPicPr>
          <p:cNvPr id="5" name="2과-읽말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0" y="1412776"/>
            <a:ext cx="6564565" cy="5088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173757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せんせい、</a:t>
            </a:r>
            <a:endParaRPr lang="en-US" altLang="ja-JP" dirty="0" smtClean="0"/>
          </a:p>
          <a:p>
            <a:r>
              <a:rPr lang="ja-JP" altLang="en-US" dirty="0"/>
              <a:t>さような</a:t>
            </a:r>
            <a:r>
              <a:rPr lang="ja-JP" altLang="en-US" dirty="0" smtClean="0"/>
              <a:t>ら。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21955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さ</a:t>
            </a:r>
            <a:r>
              <a:rPr lang="ja-JP" altLang="en-US" dirty="0"/>
              <a:t>ような</a:t>
            </a:r>
            <a:r>
              <a:rPr lang="ja-JP" altLang="en-US" dirty="0" smtClean="0"/>
              <a:t>ら。</a:t>
            </a:r>
            <a:endParaRPr lang="ko-KR" altLang="en-US" dirty="0"/>
          </a:p>
        </p:txBody>
      </p:sp>
      <p:pic>
        <p:nvPicPr>
          <p:cNvPr id="5" name="2과-읽말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8367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 듣고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에서 </a:t>
            </a:r>
            <a:r>
              <a:rPr lang="en-US" altLang="ko-KR" sz="1400" dirty="0" smtClean="0"/>
              <a:t>10</a:t>
            </a:r>
            <a:r>
              <a:rPr lang="ko-KR" altLang="en-US" sz="1400" dirty="0" smtClean="0"/>
              <a:t>까지의 숫자에 대해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5619"/>
            <a:ext cx="8676456" cy="5477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3754" y="33131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245" y="605812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よ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9207" y="605097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ん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4434" y="60674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5536" y="1772816"/>
            <a:ext cx="360000" cy="360000"/>
          </a:xfrm>
          <a:prstGeom prst="rect">
            <a:avLst/>
          </a:prstGeom>
        </p:spPr>
      </p:pic>
      <p:pic>
        <p:nvPicPr>
          <p:cNvPr id="10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82480" y="1772816"/>
            <a:ext cx="360000" cy="360000"/>
          </a:xfrm>
          <a:prstGeom prst="rect">
            <a:avLst/>
          </a:prstGeom>
        </p:spPr>
      </p:pic>
      <p:pic>
        <p:nvPicPr>
          <p:cNvPr id="11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72200" y="1772816"/>
            <a:ext cx="360000" cy="360000"/>
          </a:xfrm>
          <a:prstGeom prst="rect">
            <a:avLst/>
          </a:prstGeom>
        </p:spPr>
      </p:pic>
      <p:pic>
        <p:nvPicPr>
          <p:cNvPr id="12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5536" y="4509120"/>
            <a:ext cx="360000" cy="360000"/>
          </a:xfrm>
          <a:prstGeom prst="rect">
            <a:avLst/>
          </a:prstGeom>
        </p:spPr>
      </p:pic>
      <p:pic>
        <p:nvPicPr>
          <p:cNvPr id="13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82480" y="4509120"/>
            <a:ext cx="360000" cy="360000"/>
          </a:xfrm>
          <a:prstGeom prst="rect">
            <a:avLst/>
          </a:prstGeom>
        </p:spPr>
      </p:pic>
      <p:pic>
        <p:nvPicPr>
          <p:cNvPr id="14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72200" y="450912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3" y="1417947"/>
            <a:ext cx="7200800" cy="5077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19888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バイバイ。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18355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じゃあね。</a:t>
            </a:r>
            <a:endParaRPr lang="ko-KR" altLang="en-US" dirty="0"/>
          </a:p>
        </p:txBody>
      </p:sp>
      <p:pic>
        <p:nvPicPr>
          <p:cNvPr id="5" name="2과-읽말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8589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73" y="1412776"/>
            <a:ext cx="6305499" cy="5088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184482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こんにちは。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2206605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みきちゃん</a:t>
            </a:r>
            <a:endParaRPr lang="en-US" altLang="ja-JP" dirty="0" smtClean="0"/>
          </a:p>
          <a:p>
            <a:r>
              <a:rPr lang="ja-JP" altLang="en-US" dirty="0"/>
              <a:t>こんいちは。</a:t>
            </a:r>
            <a:endParaRPr lang="ko-KR" altLang="en-US" dirty="0"/>
          </a:p>
        </p:txBody>
      </p:sp>
      <p:pic>
        <p:nvPicPr>
          <p:cNvPr id="5" name="2과-읽말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7651861" cy="439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5418" y="208101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ゆうきくん、</a:t>
            </a:r>
            <a:endParaRPr lang="en-US" altLang="ja-JP" dirty="0" smtClean="0"/>
          </a:p>
          <a:p>
            <a:r>
              <a:rPr lang="ja-JP" altLang="en-US" dirty="0"/>
              <a:t>こんばんは。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27809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こんばんは。</a:t>
            </a:r>
            <a:endParaRPr lang="ko-KR" altLang="en-US" dirty="0"/>
          </a:p>
        </p:txBody>
      </p:sp>
      <p:pic>
        <p:nvPicPr>
          <p:cNvPr id="5" name="2과-읽말-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さようなら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じゃあね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バイバイ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～ちゃん</a:t>
            </a: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</a:t>
            </a:r>
            <a:r>
              <a:rPr lang="ja-JP" altLang="en-US" dirty="0"/>
              <a:t>くん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잘 가</a:t>
            </a:r>
            <a:r>
              <a:rPr lang="en-US" altLang="ko-KR" dirty="0" smtClean="0"/>
              <a:t>(</a:t>
            </a:r>
            <a:r>
              <a:rPr lang="ko-KR" altLang="en-US" dirty="0" smtClean="0"/>
              <a:t>요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ko-KR" altLang="en-US" dirty="0" smtClean="0"/>
              <a:t>그럼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안녕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안녕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야</a:t>
            </a:r>
            <a:r>
              <a:rPr lang="en-US" altLang="ko-KR" dirty="0" smtClean="0"/>
              <a:t>(</a:t>
            </a:r>
            <a:r>
              <a:rPr lang="ko-KR" altLang="en-US" dirty="0" smtClean="0"/>
              <a:t>친밀감을 나타내는 호칭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군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상황에 알맞은 인사 표현을 보기에서 골라 기호를 쓴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/>
          <a:stretch/>
        </p:blipFill>
        <p:spPr>
          <a:xfrm>
            <a:off x="449560" y="1215915"/>
            <a:ext cx="8370912" cy="366626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691680" y="4725144"/>
            <a:ext cx="648072" cy="64807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310980" y="4725144"/>
            <a:ext cx="648072" cy="64807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948264" y="4725144"/>
            <a:ext cx="648072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827584" y="5733256"/>
            <a:ext cx="7560840" cy="864096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ⓐ </a:t>
            </a:r>
            <a:r>
              <a:rPr lang="ja-JP" altLang="en-US" dirty="0" smtClean="0">
                <a:solidFill>
                  <a:schemeClr val="tx1"/>
                </a:solidFill>
              </a:rPr>
              <a:t>こんにちは</a:t>
            </a:r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ko-KR" altLang="en-US" dirty="0" smtClean="0">
                <a:solidFill>
                  <a:schemeClr val="tx1"/>
                </a:solidFill>
              </a:rPr>
              <a:t>ⓑ </a:t>
            </a:r>
            <a:r>
              <a:rPr lang="ja-JP" altLang="en-US" dirty="0" smtClean="0">
                <a:solidFill>
                  <a:schemeClr val="tx1"/>
                </a:solidFill>
              </a:rPr>
              <a:t>おはようございます</a:t>
            </a:r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ko-KR" altLang="en-US" dirty="0" smtClean="0">
                <a:solidFill>
                  <a:schemeClr val="tx1"/>
                </a:solidFill>
              </a:rPr>
              <a:t>ⓒ </a:t>
            </a:r>
            <a:r>
              <a:rPr lang="ja-JP" altLang="en-US" dirty="0" smtClean="0">
                <a:solidFill>
                  <a:schemeClr val="tx1"/>
                </a:solidFill>
              </a:rPr>
              <a:t>こんばんは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27267" y="486451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ⓐ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7064551" y="486451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ⓒ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807967" y="486451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ⓑ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/>
          <a:stretch/>
        </p:blipFill>
        <p:spPr bwMode="auto">
          <a:xfrm>
            <a:off x="798" y="1484784"/>
            <a:ext cx="9143201" cy="524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507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알맞은 인사표현을 완성한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역할을 나누어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256632" y="24006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5202" y="24006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ま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0962" y="25185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え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9532" y="25185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り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5114" y="5338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バ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684" y="5338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3807" y="530828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ね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40297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ただ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22900" y="2510254"/>
            <a:ext cx="260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おか　　　　　　　　なさい。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7186" y="5312834"/>
            <a:ext cx="150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じゃあ　　　　。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861102" y="5359074"/>
            <a:ext cx="103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バ</a:t>
            </a:r>
            <a:r>
              <a:rPr lang="ja-JP" altLang="en-US" dirty="0" smtClean="0"/>
              <a:t>イ。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962" y="155679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2962" y="46531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pic>
        <p:nvPicPr>
          <p:cNvPr id="6" name="2과-읽말2-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72" y="1561458"/>
            <a:ext cx="360000" cy="360000"/>
          </a:xfrm>
          <a:prstGeom prst="rect">
            <a:avLst/>
          </a:prstGeom>
        </p:spPr>
      </p:pic>
      <p:pic>
        <p:nvPicPr>
          <p:cNvPr id="7" name="2과-읽말2-2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72" y="46531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11004"/>
            <a:ext cx="819150" cy="41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51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주어진 장면에서 나눌 수 있는 인사말을 보기에서 모두 찾아 써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001998"/>
            <a:ext cx="2317167" cy="17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연결선 5"/>
          <p:cNvCxnSpPr/>
          <p:nvPr/>
        </p:nvCxnSpPr>
        <p:spPr>
          <a:xfrm>
            <a:off x="3203848" y="3429000"/>
            <a:ext cx="518457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모서리가 둥근 직사각형 6"/>
          <p:cNvSpPr/>
          <p:nvPr/>
        </p:nvSpPr>
        <p:spPr>
          <a:xfrm>
            <a:off x="827584" y="4797152"/>
            <a:ext cx="7560840" cy="864096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おはよう　　　さようなら　　　おかえり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　　また、あした　　　じゃあね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419872" y="28970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0000"/>
                </a:solidFill>
              </a:rPr>
              <a:t>さ</a:t>
            </a:r>
            <a:r>
              <a:rPr lang="ja-JP" altLang="en-US" dirty="0">
                <a:solidFill>
                  <a:srgbClr val="FF0000"/>
                </a:solidFill>
              </a:rPr>
              <a:t>ようなら　　　</a:t>
            </a:r>
            <a:r>
              <a:rPr lang="ja-JP" altLang="en-US" dirty="0" smtClean="0">
                <a:solidFill>
                  <a:srgbClr val="FF0000"/>
                </a:solidFill>
              </a:rPr>
              <a:t>ま</a:t>
            </a:r>
            <a:r>
              <a:rPr lang="ja-JP" altLang="en-US" dirty="0">
                <a:solidFill>
                  <a:srgbClr val="FF0000"/>
                </a:solidFill>
              </a:rPr>
              <a:t>た、あした　　　じゃあね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29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명함을 보고 국제 전화를 걸 때 누를 숫자를 히라가나로 쓰고 읽어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3707904" y="3685674"/>
            <a:ext cx="518457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모서리가 둥근 직사각형 6"/>
          <p:cNvSpPr/>
          <p:nvPr/>
        </p:nvSpPr>
        <p:spPr>
          <a:xfrm>
            <a:off x="3707904" y="1775061"/>
            <a:ext cx="5112568" cy="864096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81(</a:t>
            </a:r>
            <a:r>
              <a:rPr lang="ko-KR" altLang="en-US" dirty="0" smtClean="0">
                <a:solidFill>
                  <a:schemeClr val="tx1"/>
                </a:solidFill>
              </a:rPr>
              <a:t>국가 번호</a:t>
            </a:r>
            <a:r>
              <a:rPr lang="en-US" altLang="ko-KR" dirty="0" smtClean="0">
                <a:solidFill>
                  <a:schemeClr val="tx1"/>
                </a:solidFill>
              </a:rPr>
              <a:t>) – 3(</a:t>
            </a:r>
            <a:r>
              <a:rPr lang="ko-KR" altLang="en-US" dirty="0" smtClean="0">
                <a:solidFill>
                  <a:schemeClr val="tx1"/>
                </a:solidFill>
              </a:rPr>
              <a:t>지역 번호</a:t>
            </a:r>
            <a:r>
              <a:rPr lang="en-US" altLang="ko-KR" dirty="0" smtClean="0">
                <a:solidFill>
                  <a:schemeClr val="tx1"/>
                </a:solidFill>
              </a:rPr>
              <a:t>) – 9452 - 7683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275856" y="3227192"/>
            <a:ext cx="6120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は</a:t>
            </a:r>
            <a:r>
              <a:rPr lang="ja-JP" altLang="en-US" dirty="0" smtClean="0">
                <a:solidFill>
                  <a:srgbClr val="FF0000"/>
                </a:solidFill>
              </a:rPr>
              <a:t>ちいちの　さんの　きゅうよんごにの　ななろくはちさん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istrator\Desktop\캡처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9609"/>
            <a:ext cx="3276364" cy="19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캡처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5" y="3861048"/>
            <a:ext cx="5762546" cy="267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숫자</a:t>
              </a:r>
              <a:endParaRPr lang="en-US" altLang="ko-KR" dirty="0" smtClean="0"/>
            </a:p>
          </p:txBody>
        </p:sp>
      </p:grpSp>
      <p:pic>
        <p:nvPicPr>
          <p:cNvPr id="8194" name="Picture 2" descr="C:\Users\Administrator\Desktop\캡처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50195"/>
            <a:ext cx="8856984" cy="316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907536" cy="648072"/>
            <a:chOff x="323528" y="1484784"/>
            <a:chExt cx="1907536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02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/>
                <a:t>は</a:t>
              </a:r>
              <a:r>
                <a:rPr lang="ko-KR" altLang="en-US" dirty="0" smtClean="0"/>
                <a:t>의 발음</a:t>
              </a:r>
              <a:endParaRPr lang="en-US" altLang="ko-KR" dirty="0" smtClean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3528" y="233958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「は</a:t>
            </a:r>
            <a:r>
              <a:rPr lang="en-US" altLang="ja-JP" dirty="0" smtClean="0"/>
              <a:t>[ha]</a:t>
            </a:r>
            <a:r>
              <a:rPr lang="ko-KR" altLang="en-US" dirty="0" smtClean="0"/>
              <a:t>는 조사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은</a:t>
            </a:r>
            <a:r>
              <a:rPr lang="en-US" altLang="ko-KR" dirty="0" smtClean="0"/>
              <a:t>/</a:t>
            </a:r>
            <a:r>
              <a:rPr lang="ko-KR" altLang="en-US" dirty="0" smtClean="0"/>
              <a:t>는</a:t>
            </a:r>
            <a:r>
              <a:rPr lang="en-US" altLang="ko-KR" dirty="0" smtClean="0"/>
              <a:t>)</a:t>
            </a:r>
            <a:r>
              <a:rPr lang="ko-KR" altLang="en-US" dirty="0" smtClean="0"/>
              <a:t>로 쓰일 때 </a:t>
            </a:r>
            <a:r>
              <a:rPr lang="en-US" altLang="ko-KR" dirty="0" smtClean="0"/>
              <a:t>[</a:t>
            </a:r>
            <a:r>
              <a:rPr lang="en-US" altLang="ko-KR" dirty="0" err="1" smtClean="0"/>
              <a:t>wa</a:t>
            </a:r>
            <a:r>
              <a:rPr lang="en-US" altLang="ko-KR" dirty="0" smtClean="0"/>
              <a:t>]</a:t>
            </a:r>
            <a:r>
              <a:rPr lang="ko-KR" altLang="en-US" dirty="0" smtClean="0"/>
              <a:t>로 발음한다</a:t>
            </a:r>
            <a:r>
              <a:rPr lang="ja-JP" altLang="en-US" dirty="0" smtClean="0"/>
              <a:t>」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852936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/>
              <a:t>[ha] </a:t>
            </a:r>
            <a:r>
              <a:rPr lang="ja-JP" altLang="en-US" dirty="0" smtClean="0">
                <a:solidFill>
                  <a:schemeClr val="accent2"/>
                </a:solidFill>
              </a:rPr>
              <a:t>は</a:t>
            </a:r>
            <a:r>
              <a:rPr lang="ja-JP" altLang="en-US" dirty="0" smtClean="0"/>
              <a:t>ち　</a:t>
            </a:r>
            <a:r>
              <a:rPr lang="en-US" altLang="ja-JP" dirty="0" smtClean="0"/>
              <a:t>8	 [</a:t>
            </a:r>
            <a:r>
              <a:rPr lang="en-US" altLang="ja-JP" dirty="0" err="1" smtClean="0"/>
              <a:t>wa</a:t>
            </a:r>
            <a:r>
              <a:rPr lang="en-US" altLang="ja-JP" dirty="0" smtClean="0"/>
              <a:t>] </a:t>
            </a:r>
            <a:r>
              <a:rPr lang="ja-JP" altLang="en-US" dirty="0" smtClean="0"/>
              <a:t>こんにち</a:t>
            </a:r>
            <a:r>
              <a:rPr lang="ja-JP" altLang="en-US" dirty="0" smtClean="0">
                <a:solidFill>
                  <a:schemeClr val="accent2"/>
                </a:solidFill>
              </a:rPr>
              <a:t>は</a:t>
            </a:r>
            <a:r>
              <a:rPr lang="ja-JP" altLang="en-US" dirty="0" smtClean="0"/>
              <a:t>。</a:t>
            </a:r>
            <a:r>
              <a:rPr lang="ko-KR" altLang="en-US" dirty="0" smtClean="0"/>
              <a:t> 안녕하세요</a:t>
            </a:r>
            <a:r>
              <a:rPr lang="en-US" altLang="ko-KR" dirty="0" smtClean="0"/>
              <a:t>.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lang="ja-JP" altLang="en-US" dirty="0" smtClean="0">
                <a:solidFill>
                  <a:schemeClr val="accent2"/>
                </a:solidFill>
              </a:rPr>
              <a:t>は</a:t>
            </a:r>
            <a:r>
              <a:rPr lang="ja-JP" altLang="en-US" dirty="0" smtClean="0"/>
              <a:t>な</a:t>
            </a:r>
            <a:r>
              <a:rPr lang="en-US" altLang="ja-JP" dirty="0"/>
              <a:t> </a:t>
            </a:r>
            <a:r>
              <a:rPr lang="ko-KR" altLang="en-US" dirty="0"/>
              <a:t>꽃</a:t>
            </a:r>
            <a:r>
              <a:rPr lang="en-US" altLang="ko-KR" dirty="0" smtClean="0"/>
              <a:t>	      </a:t>
            </a:r>
            <a:r>
              <a:rPr lang="ja-JP" altLang="en-US" dirty="0" smtClean="0"/>
              <a:t>でんわばんごう</a:t>
            </a:r>
            <a:r>
              <a:rPr lang="ja-JP" altLang="en-US" dirty="0" smtClean="0">
                <a:solidFill>
                  <a:schemeClr val="accent2"/>
                </a:solidFill>
              </a:rPr>
              <a:t>は</a:t>
            </a:r>
            <a:r>
              <a:rPr lang="ja-JP" altLang="en-US" dirty="0" smtClean="0"/>
              <a:t>　なんばんですか。</a:t>
            </a:r>
            <a:r>
              <a:rPr lang="ko-KR" altLang="en-US" dirty="0" smtClean="0"/>
              <a:t> 전화번호는 몇 번입니까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4171"/>
            <a:ext cx="8676456" cy="54200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7282" y="340312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な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335" y="341108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な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8090" y="340012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は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6864" y="34087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く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8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536" y="1844824"/>
            <a:ext cx="360000" cy="360000"/>
          </a:xfrm>
          <a:prstGeom prst="rect">
            <a:avLst/>
          </a:prstGeom>
        </p:spPr>
      </p:pic>
      <p:pic>
        <p:nvPicPr>
          <p:cNvPr id="9" name="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99620" y="1844824"/>
            <a:ext cx="360000" cy="360000"/>
          </a:xfrm>
          <a:prstGeom prst="rect">
            <a:avLst/>
          </a:prstGeom>
        </p:spPr>
      </p:pic>
      <p:pic>
        <p:nvPicPr>
          <p:cNvPr id="10" name="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09744" y="1844824"/>
            <a:ext cx="360000" cy="360000"/>
          </a:xfrm>
          <a:prstGeom prst="rect">
            <a:avLst/>
          </a:prstGeom>
        </p:spPr>
      </p:pic>
      <p:pic>
        <p:nvPicPr>
          <p:cNvPr id="11" name="1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722" y="46531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907536" cy="648072"/>
            <a:chOff x="323528" y="1484784"/>
            <a:chExt cx="1907536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인사 표현</a:t>
              </a:r>
              <a:endParaRPr lang="en-US" altLang="ko-KR" dirty="0" smtClean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528" y="2339588"/>
            <a:ext cx="86409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만남</a:t>
            </a: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아침 </a:t>
            </a:r>
            <a:r>
              <a:rPr lang="en-US" altLang="ko-KR" dirty="0" smtClean="0"/>
              <a:t>: </a:t>
            </a:r>
            <a:r>
              <a:rPr lang="ja-JP" altLang="en-US" dirty="0" smtClean="0"/>
              <a:t>おはよう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おはようございます。 </a:t>
            </a:r>
            <a:r>
              <a:rPr lang="ko-KR" altLang="en-US" dirty="0" smtClean="0"/>
              <a:t>안녕하세요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점심 </a:t>
            </a:r>
            <a:r>
              <a:rPr lang="en-US" altLang="ko-KR" dirty="0" smtClean="0"/>
              <a:t>: </a:t>
            </a:r>
            <a:r>
              <a:rPr lang="ja-JP" altLang="en-US" dirty="0" smtClean="0"/>
              <a:t>こんにちは。 </a:t>
            </a:r>
            <a:r>
              <a:rPr lang="ko-KR" altLang="en-US" dirty="0" smtClean="0"/>
              <a:t>안녕하세요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저</a:t>
            </a:r>
            <a:r>
              <a:rPr lang="ko-KR" altLang="en-US" dirty="0"/>
              <a:t>녁</a:t>
            </a:r>
            <a:r>
              <a:rPr lang="ko-KR" altLang="en-US" dirty="0" smtClean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こんにちは。 </a:t>
            </a:r>
            <a:r>
              <a:rPr lang="ko-KR" altLang="en-US" dirty="0"/>
              <a:t>안녕하세요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헤어짐</a:t>
            </a: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/>
              <a:t>さような</a:t>
            </a:r>
            <a:r>
              <a:rPr lang="ja-JP" altLang="en-US" dirty="0" smtClean="0"/>
              <a:t>ら。</a:t>
            </a:r>
            <a:r>
              <a:rPr lang="ko-KR" altLang="en-US" dirty="0" smtClean="0"/>
              <a:t> 안녕히 계세요 </a:t>
            </a:r>
            <a:r>
              <a:rPr lang="en-US" altLang="ko-KR" dirty="0" smtClean="0"/>
              <a:t>/ </a:t>
            </a:r>
            <a:r>
              <a:rPr lang="ko-KR" altLang="en-US" dirty="0" smtClean="0"/>
              <a:t>안녕히 가세요</a:t>
            </a:r>
            <a:r>
              <a:rPr lang="en-US" altLang="ko-KR" dirty="0" smtClean="0"/>
              <a:t>.	</a:t>
            </a:r>
            <a:r>
              <a:rPr lang="ja-JP" altLang="en-US" dirty="0" smtClean="0"/>
              <a:t>じゃ、また。</a:t>
            </a:r>
            <a:r>
              <a:rPr lang="ko-KR" altLang="en-US" dirty="0" smtClean="0"/>
              <a:t> 그럼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또 만나요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また</a:t>
            </a:r>
            <a:r>
              <a:rPr lang="ja-JP" altLang="en-US" dirty="0" smtClean="0"/>
              <a:t>、あした。</a:t>
            </a:r>
            <a:r>
              <a:rPr lang="ko-KR" altLang="en-US" dirty="0" smtClean="0"/>
              <a:t> 내일 또 만나요</a:t>
            </a:r>
            <a:r>
              <a:rPr lang="en-US" altLang="ko-KR" dirty="0" smtClean="0"/>
              <a:t>.		</a:t>
            </a:r>
            <a:r>
              <a:rPr lang="ja-JP" altLang="en-US" dirty="0" smtClean="0"/>
              <a:t>じゃあね。</a:t>
            </a:r>
            <a:r>
              <a:rPr lang="ko-KR" altLang="en-US" dirty="0" smtClean="0"/>
              <a:t> 안녕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그럼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잘 가요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ja-JP" altLang="en-US" dirty="0"/>
              <a:t>バイバ</a:t>
            </a:r>
            <a:r>
              <a:rPr lang="ja-JP" altLang="en-US" dirty="0" smtClean="0"/>
              <a:t>イ。</a:t>
            </a:r>
            <a:r>
              <a:rPr lang="ko-KR" altLang="en-US" dirty="0" smtClean="0"/>
              <a:t> 안녕</a:t>
            </a:r>
            <a:r>
              <a:rPr lang="en-US" altLang="ko-KR" dirty="0" smtClean="0"/>
              <a:t>	</a:t>
            </a: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			</a:t>
            </a:r>
            <a:endParaRPr lang="en-US" altLang="ko-KR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907536" cy="648072"/>
            <a:chOff x="323528" y="1484784"/>
            <a:chExt cx="1907536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인사 표현</a:t>
              </a:r>
              <a:endParaRPr lang="en-US" altLang="ko-KR" dirty="0" smtClean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528" y="2339588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외출</a:t>
            </a: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いってきます。</a:t>
            </a:r>
            <a:r>
              <a:rPr lang="ko-KR" altLang="en-US" dirty="0" smtClean="0"/>
              <a:t> 다녀오겠습니다</a:t>
            </a:r>
            <a:r>
              <a:rPr lang="en-US" altLang="ko-KR" dirty="0" smtClean="0"/>
              <a:t>.		</a:t>
            </a:r>
            <a:r>
              <a:rPr lang="ja-JP" altLang="en-US" dirty="0" smtClean="0"/>
              <a:t>いってらっしゃい。</a:t>
            </a:r>
            <a:r>
              <a:rPr lang="ko-KR" altLang="en-US" dirty="0"/>
              <a:t> </a:t>
            </a:r>
            <a:r>
              <a:rPr lang="ko-KR" altLang="en-US" dirty="0" smtClean="0"/>
              <a:t>다녀오세요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귀가</a:t>
            </a: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/>
              <a:t>ただいま。</a:t>
            </a:r>
            <a:r>
              <a:rPr lang="ko-KR" altLang="en-US" dirty="0" smtClean="0"/>
              <a:t> 다녀왔습니다</a:t>
            </a:r>
            <a:r>
              <a:rPr lang="en-US" altLang="ko-KR" dirty="0" smtClean="0"/>
              <a:t>.			</a:t>
            </a:r>
            <a:r>
              <a:rPr lang="ja-JP" altLang="en-US" dirty="0" smtClean="0"/>
              <a:t>おかえりなさい。</a:t>
            </a:r>
            <a:r>
              <a:rPr lang="ko-KR" altLang="en-US" dirty="0" smtClean="0"/>
              <a:t> 어서</a:t>
            </a:r>
            <a:r>
              <a:rPr lang="en-US" altLang="ko-KR" dirty="0"/>
              <a:t> </a:t>
            </a:r>
            <a:r>
              <a:rPr lang="ko-KR" altLang="en-US" dirty="0" smtClean="0"/>
              <a:t>와요</a:t>
            </a:r>
            <a:r>
              <a:rPr lang="en-US" altLang="ko-KR" dirty="0" smtClean="0"/>
              <a:t>.	</a:t>
            </a:r>
            <a:r>
              <a:rPr lang="en-US" altLang="ko-KR" dirty="0" smtClean="0">
                <a:solidFill>
                  <a:schemeClr val="accent3">
                    <a:lumMod val="75000"/>
                  </a:schemeClr>
                </a:solidFill>
              </a:rPr>
              <a:t>			</a:t>
            </a:r>
            <a:endParaRPr lang="en-US" altLang="ko-KR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548680"/>
            <a:ext cx="561662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인사 표현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일본어 인사 표현에는 나이</a:t>
            </a:r>
            <a:r>
              <a:rPr lang="en-US" altLang="ko-KR" sz="1400" dirty="0"/>
              <a:t>, </a:t>
            </a:r>
            <a:r>
              <a:rPr lang="ko-KR" altLang="en-US" sz="1400" dirty="0"/>
              <a:t>지위</a:t>
            </a:r>
            <a:r>
              <a:rPr lang="en-US" altLang="ko-KR" sz="1400" dirty="0"/>
              <a:t>, </a:t>
            </a:r>
            <a:r>
              <a:rPr lang="ko-KR" altLang="en-US" sz="1400" dirty="0"/>
              <a:t>성별에 </a:t>
            </a:r>
            <a:r>
              <a:rPr lang="ko-KR" altLang="en-US" sz="1400" dirty="0" smtClean="0"/>
              <a:t>상관없이 누구나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사용할 </a:t>
            </a:r>
            <a:r>
              <a:rPr lang="ko-KR" altLang="en-US" sz="1400" dirty="0"/>
              <a:t>수 있는 정형화된 인사말이 많습니다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처음 만난 </a:t>
            </a:r>
            <a:r>
              <a:rPr lang="ko-KR" altLang="en-US" sz="1400" dirty="0" smtClean="0"/>
              <a:t>사람에게는 </a:t>
            </a:r>
            <a:r>
              <a:rPr lang="ko-KR" altLang="en-US" sz="1400" dirty="0"/>
              <a:t>주로 「はじめまして」라는 인사말을 하지만</a:t>
            </a:r>
            <a:r>
              <a:rPr lang="en-US" altLang="ko-KR" sz="1400" dirty="0"/>
              <a:t>, ‘</a:t>
            </a:r>
            <a:r>
              <a:rPr lang="ko-KR" altLang="en-US" sz="1400" dirty="0"/>
              <a:t>안녕하세요’</a:t>
            </a:r>
            <a:r>
              <a:rPr lang="ko-KR" altLang="en-US" sz="1400" dirty="0" smtClean="0"/>
              <a:t>라는 </a:t>
            </a:r>
            <a:r>
              <a:rPr lang="ko-KR" altLang="en-US" sz="1400" dirty="0"/>
              <a:t>의미로 「こんにちは」를 사용하기도 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일본인은 </a:t>
            </a:r>
            <a:r>
              <a:rPr lang="ko-KR" altLang="en-US" sz="1400" dirty="0" smtClean="0"/>
              <a:t>악수를 하지 </a:t>
            </a:r>
            <a:r>
              <a:rPr lang="ko-KR" altLang="en-US" sz="1400" dirty="0"/>
              <a:t>않는 경향이 있습니다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90662"/>
            <a:ext cx="3478066" cy="26584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52936"/>
            <a:ext cx="3500854" cy="2333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655404"/>
            <a:ext cx="871296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400" dirty="0"/>
              <a:t>귀가할 때는 「ただいま」라고 인사하면서 들어오며</a:t>
            </a:r>
            <a:r>
              <a:rPr lang="en-US" altLang="ko-KR" sz="1400" dirty="0"/>
              <a:t>, </a:t>
            </a:r>
            <a:r>
              <a:rPr lang="ko-KR" altLang="en-US" sz="1400" dirty="0"/>
              <a:t>집에 있는 </a:t>
            </a:r>
            <a:r>
              <a:rPr lang="ko-KR" altLang="en-US" sz="1400" dirty="0" smtClean="0"/>
              <a:t>가족은</a:t>
            </a:r>
            <a:r>
              <a:rPr lang="ja-JP" altLang="en-US" sz="1400" dirty="0" smtClean="0"/>
              <a:t>「</a:t>
            </a:r>
            <a:r>
              <a:rPr lang="ja-JP" altLang="en-US" sz="1400" dirty="0"/>
              <a:t>おかえり（なさい）」</a:t>
            </a:r>
            <a:r>
              <a:rPr lang="ko-KR" altLang="en-US" sz="1400" dirty="0"/>
              <a:t>라고 맞이합니다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외출할 때는 어른이든 아이든 똑같이 「いってきます」라고 </a:t>
            </a:r>
            <a:r>
              <a:rPr lang="ko-KR" altLang="en-US" sz="1400" dirty="0" smtClean="0"/>
              <a:t>인사하며</a:t>
            </a:r>
            <a:r>
              <a:rPr lang="en-US" altLang="ko-KR" sz="1400" dirty="0"/>
              <a:t>, </a:t>
            </a:r>
            <a:r>
              <a:rPr lang="ko-KR" altLang="en-US" sz="1400" dirty="0"/>
              <a:t>집에 있는 사람은 「いっていらっしゃい」라고 말하면서 </a:t>
            </a:r>
            <a:r>
              <a:rPr lang="ko-KR" altLang="en-US" sz="1400" dirty="0" smtClean="0"/>
              <a:t>배웅합니다</a:t>
            </a:r>
            <a:r>
              <a:rPr lang="en-US" altLang="ko-KR" sz="1400" dirty="0"/>
              <a:t>.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6285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060848"/>
            <a:ext cx="4392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dirty="0" smtClean="0">
                <a:solidFill>
                  <a:schemeClr val="accent4"/>
                </a:solidFill>
              </a:rPr>
              <a:t>「さん」</a:t>
            </a:r>
            <a:r>
              <a:rPr lang="ko-KR" altLang="en-US" dirty="0" smtClean="0">
                <a:solidFill>
                  <a:schemeClr val="accent4"/>
                </a:solidFill>
              </a:rPr>
              <a:t>과 </a:t>
            </a:r>
            <a:r>
              <a:rPr lang="ja-JP" altLang="en-US" dirty="0" smtClean="0">
                <a:solidFill>
                  <a:schemeClr val="accent4"/>
                </a:solidFill>
              </a:rPr>
              <a:t>「ちゃん」 </a:t>
            </a:r>
            <a:r>
              <a:rPr lang="ko-KR" altLang="en-US" dirty="0" smtClean="0">
                <a:solidFill>
                  <a:schemeClr val="accent4"/>
                </a:solidFill>
              </a:rPr>
              <a:t>그리고 </a:t>
            </a:r>
            <a:r>
              <a:rPr lang="ja-JP" altLang="en-US" dirty="0" smtClean="0">
                <a:solidFill>
                  <a:schemeClr val="accent4"/>
                </a:solidFill>
              </a:rPr>
              <a:t>「くん」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 smtClean="0"/>
              <a:t>「</a:t>
            </a:r>
            <a:r>
              <a:rPr lang="ko-KR" altLang="en-US" sz="1400" dirty="0"/>
              <a:t>さん」은 성이나 이름</a:t>
            </a:r>
            <a:r>
              <a:rPr lang="en-US" altLang="ko-KR" sz="1400" dirty="0"/>
              <a:t>, </a:t>
            </a:r>
            <a:r>
              <a:rPr lang="ko-KR" altLang="en-US" sz="1400" dirty="0"/>
              <a:t>직명에 붙여 쓰며</a:t>
            </a:r>
            <a:r>
              <a:rPr lang="en-US" altLang="ko-KR" sz="1400" dirty="0"/>
              <a:t>, </a:t>
            </a:r>
            <a:r>
              <a:rPr lang="ko-KR" altLang="en-US" sz="1400" dirty="0"/>
              <a:t>그 뜻은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‘</a:t>
            </a:r>
            <a:r>
              <a:rPr lang="en-US" altLang="ko-KR" sz="1400" dirty="0"/>
              <a:t>~</a:t>
            </a:r>
            <a:r>
              <a:rPr lang="ko-KR" altLang="en-US" sz="1400" dirty="0"/>
              <a:t>씨</a:t>
            </a:r>
            <a:r>
              <a:rPr lang="en-US" altLang="ko-KR" sz="1400" dirty="0"/>
              <a:t>, ~</a:t>
            </a:r>
            <a:r>
              <a:rPr lang="ko-KR" altLang="en-US" sz="1400" dirty="0"/>
              <a:t>님’이 됩니다</a:t>
            </a:r>
            <a:r>
              <a:rPr lang="en-US" altLang="ko-KR" sz="1400" dirty="0"/>
              <a:t>. </a:t>
            </a:r>
            <a:r>
              <a:rPr lang="ko-KR" altLang="en-US" sz="1400" dirty="0"/>
              <a:t>그리고 「ちゃん」은 「さん」보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다 친근감을 주는 호칭입니다</a:t>
            </a:r>
            <a:r>
              <a:rPr lang="en-US" altLang="ko-KR" sz="1400" dirty="0"/>
              <a:t>. </a:t>
            </a:r>
            <a:r>
              <a:rPr lang="ko-KR" altLang="en-US" sz="1400" dirty="0"/>
              <a:t>「ちゃん」은 주로 아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이나 여학생을 부를 때 사용하고</a:t>
            </a:r>
            <a:r>
              <a:rPr lang="en-US" altLang="ko-KR" sz="1400" dirty="0"/>
              <a:t>, </a:t>
            </a:r>
            <a:r>
              <a:rPr lang="ko-KR" altLang="en-US" sz="1400" dirty="0"/>
              <a:t>남학생을 부를 때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는 「くん」을 이름 뒤에 붙여 사용합니다</a:t>
            </a:r>
            <a:r>
              <a:rPr lang="en-US" altLang="ko-KR" sz="1400" dirty="0"/>
              <a:t>.</a:t>
            </a:r>
            <a:endParaRPr lang="ko-KR" altLang="en-US" sz="11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37282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8424936" cy="4787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5182" y="2034377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おはよう。</a:t>
            </a:r>
            <a:endParaRPr lang="ko-KR" alt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642240" y="1846351"/>
            <a:ext cx="1633781" cy="821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100" dirty="0"/>
              <a:t>윗사람에게는 「ござい</a:t>
            </a:r>
          </a:p>
          <a:p>
            <a:pPr algn="just">
              <a:lnSpc>
                <a:spcPct val="150000"/>
              </a:lnSpc>
            </a:pPr>
            <a:r>
              <a:rPr lang="ko-KR" altLang="en-US" sz="1100" dirty="0"/>
              <a:t>ます」</a:t>
            </a:r>
            <a:r>
              <a:rPr lang="ko-KR" altLang="en-US" sz="1100" dirty="0" err="1"/>
              <a:t>를</a:t>
            </a:r>
            <a:r>
              <a:rPr lang="ko-KR" altLang="en-US" sz="1100" dirty="0"/>
              <a:t> 붙여서 </a:t>
            </a:r>
            <a:r>
              <a:rPr lang="ko-KR" altLang="en-US" sz="1100" dirty="0" err="1"/>
              <a:t>정중하</a:t>
            </a:r>
            <a:endParaRPr lang="ko-KR" altLang="en-US" sz="1100" dirty="0"/>
          </a:p>
          <a:p>
            <a:pPr algn="just">
              <a:lnSpc>
                <a:spcPct val="150000"/>
              </a:lnSpc>
            </a:pPr>
            <a:r>
              <a:rPr lang="ko-KR" altLang="en-US" sz="1100" dirty="0"/>
              <a:t>게 인사해야 하는 거야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7084042" y="1781054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/>
              <a:t>아</a:t>
            </a:r>
            <a:r>
              <a:rPr lang="en-US" altLang="ko-KR" sz="1200" dirty="0"/>
              <a:t>~,</a:t>
            </a:r>
          </a:p>
          <a:p>
            <a:pPr algn="just">
              <a:lnSpc>
                <a:spcPct val="150000"/>
              </a:lnSpc>
            </a:pPr>
            <a:r>
              <a:rPr lang="ja-JP" altLang="en-US" sz="1200" dirty="0"/>
              <a:t>「ございます」를 붙여야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dirty="0"/>
              <a:t>정중한 표현이 되는 거군요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8" name="직사각형 7"/>
          <p:cNvSpPr/>
          <p:nvPr/>
        </p:nvSpPr>
        <p:spPr>
          <a:xfrm>
            <a:off x="2661281" y="4263479"/>
            <a:ext cx="1694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/>
              <a:t>せんせい、</a:t>
            </a:r>
          </a:p>
          <a:p>
            <a:r>
              <a:rPr lang="ja-JP" altLang="en-US" sz="1200" dirty="0"/>
              <a:t>こんにちはございます。</a:t>
            </a:r>
            <a:endParaRPr lang="ko-KR" altLang="en-US" sz="1200" dirty="0"/>
          </a:p>
        </p:txBody>
      </p:sp>
      <p:sp>
        <p:nvSpPr>
          <p:cNvPr id="9" name="직사각형 8"/>
          <p:cNvSpPr/>
          <p:nvPr/>
        </p:nvSpPr>
        <p:spPr>
          <a:xfrm>
            <a:off x="4635770" y="4140842"/>
            <a:ext cx="1691680" cy="1441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/>
              <a:t>「こんにちは」나</a:t>
            </a:r>
          </a:p>
          <a:p>
            <a:pPr>
              <a:lnSpc>
                <a:spcPct val="150000"/>
              </a:lnSpc>
            </a:pPr>
            <a:r>
              <a:rPr lang="ja-JP" altLang="en-US" sz="1200" dirty="0"/>
              <a:t>「こんばんは」에는</a:t>
            </a:r>
          </a:p>
          <a:p>
            <a:pPr>
              <a:lnSpc>
                <a:spcPct val="150000"/>
              </a:lnSpc>
            </a:pPr>
            <a:r>
              <a:rPr lang="ja-JP" altLang="en-US" sz="1200" dirty="0"/>
              <a:t>「ございます」를</a:t>
            </a:r>
          </a:p>
          <a:p>
            <a:pPr>
              <a:lnSpc>
                <a:spcPct val="150000"/>
              </a:lnSpc>
            </a:pPr>
            <a:r>
              <a:rPr lang="ko-KR" altLang="en-US" sz="1200" dirty="0"/>
              <a:t>붙이지 않아도</a:t>
            </a:r>
          </a:p>
          <a:p>
            <a:pPr>
              <a:lnSpc>
                <a:spcPct val="150000"/>
              </a:lnSpc>
            </a:pPr>
            <a:r>
              <a:rPr lang="ko-KR" altLang="en-US" sz="1200" dirty="0"/>
              <a:t>된단다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6" y="908720"/>
            <a:ext cx="2498828" cy="5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396787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「</a:t>
            </a:r>
            <a:r>
              <a:rPr lang="ko-KR" altLang="en-US" dirty="0"/>
              <a:t>はじめまして」는 처음 만났을 때 하는 </a:t>
            </a:r>
            <a:r>
              <a:rPr lang="ko-KR" altLang="en-US" dirty="0" smtClean="0"/>
              <a:t>인사이다</a:t>
            </a:r>
            <a:r>
              <a:rPr lang="en-US" altLang="ko-KR" dirty="0" smtClean="0"/>
              <a:t>.</a:t>
            </a:r>
            <a:r>
              <a:rPr lang="ja-JP" altLang="en-US" dirty="0"/>
              <a:t> </a:t>
            </a:r>
            <a:r>
              <a:rPr lang="en-US" altLang="ja-JP" dirty="0" smtClean="0"/>
              <a:t>(      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/>
              <a:t>외출할 </a:t>
            </a:r>
            <a:r>
              <a:rPr lang="ko-KR" altLang="en-US" dirty="0"/>
              <a:t>때는 「いってきます」라고 말한다</a:t>
            </a:r>
            <a:r>
              <a:rPr lang="en-US" altLang="ko-KR" dirty="0" smtClean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453951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귀가 인사인 ‘다녀왔습니다’</a:t>
            </a:r>
            <a:r>
              <a:rPr lang="ko-KR" altLang="en-US" dirty="0" err="1"/>
              <a:t>를</a:t>
            </a:r>
            <a:r>
              <a:rPr lang="ko-KR" altLang="en-US" dirty="0"/>
              <a:t> 일본어로 표현하면</a:t>
            </a:r>
            <a:r>
              <a:rPr lang="en-US" altLang="ko-KR" dirty="0"/>
              <a:t>?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74952" y="2025412"/>
            <a:ext cx="8445520" cy="1835636"/>
            <a:chOff x="374952" y="2025412"/>
            <a:chExt cx="8445520" cy="183563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6481712" y="2405413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5643494" y="3219032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188168" y="5200263"/>
            <a:ext cx="1034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ただいま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듣고 숨은 그림 속에 없는 숫자를 골라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8"/>
          <a:stretch/>
        </p:blipFill>
        <p:spPr>
          <a:xfrm>
            <a:off x="0" y="1628800"/>
            <a:ext cx="9144000" cy="329558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7491376" y="5055567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2과-확인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0088" y="666583"/>
            <a:ext cx="360000" cy="3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086925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ご</a:t>
            </a:r>
            <a:r>
              <a:rPr lang="en-US" altLang="ja-JP" dirty="0" smtClean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いち</a:t>
            </a:r>
            <a:r>
              <a:rPr lang="en-US" altLang="ja-JP" dirty="0" smtClean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さん</a:t>
            </a:r>
            <a:r>
              <a:rPr lang="en-US" altLang="ja-JP" dirty="0" smtClean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r>
              <a:rPr lang="ja-JP" altLang="en-US" dirty="0" smtClean="0">
                <a:latin typeface="ＭＳ Ｐゴシック"/>
              </a:rPr>
              <a:t> しち</a:t>
            </a:r>
            <a:r>
              <a:rPr lang="en-US" altLang="ja-JP" dirty="0" smtClean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はち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02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빈칸에 들어갈 알맞은 말을 골라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4" name="타원 3"/>
          <p:cNvSpPr/>
          <p:nvPr/>
        </p:nvSpPr>
        <p:spPr>
          <a:xfrm>
            <a:off x="1032025" y="5552781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64977" y="5043290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おはよう</a:t>
            </a:r>
            <a:r>
              <a:rPr lang="en-US" altLang="ja-JP" dirty="0" smtClean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 smtClean="0">
                <a:latin typeface="ＭＳ Ｐゴシック"/>
              </a:rPr>
              <a:t>じゃ、また</a:t>
            </a:r>
            <a:r>
              <a:rPr lang="en-US" altLang="ja-JP" dirty="0" smtClean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>
                <a:latin typeface="ＭＳ Ｐゴシック"/>
              </a:rPr>
              <a:t>いってきま</a:t>
            </a:r>
            <a:r>
              <a:rPr lang="ja-JP" altLang="en-US" dirty="0" smtClean="0">
                <a:latin typeface="ＭＳ Ｐゴシック"/>
              </a:rPr>
              <a:t>す</a:t>
            </a:r>
            <a:endParaRPr lang="en-US" altLang="ja-JP" dirty="0" smtClean="0">
              <a:latin typeface="ＭＳ Ｐゴシック"/>
            </a:endParaRPr>
          </a:p>
          <a:p>
            <a:endParaRPr lang="en-US" altLang="ko-KR" dirty="0">
              <a:solidFill>
                <a:schemeClr val="bg2">
                  <a:lumMod val="50000"/>
                </a:schemeClr>
              </a:solidFill>
              <a:latin typeface="ＭＳ Ｐゴシック"/>
            </a:endParaRPr>
          </a:p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r>
              <a:rPr lang="ja-JP" altLang="en-US" dirty="0" smtClean="0">
                <a:latin typeface="ＭＳ Ｐゴシック"/>
              </a:rPr>
              <a:t> おかえりなさい</a:t>
            </a:r>
            <a:r>
              <a:rPr lang="en-US" altLang="ja-JP" dirty="0" smtClean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ja-JP" altLang="en-US" dirty="0">
                <a:latin typeface="ＭＳ Ｐゴシック"/>
              </a:rPr>
              <a:t>いってらっしゃい</a:t>
            </a:r>
            <a:endParaRPr lang="ko-KR" altLang="en-US" dirty="0"/>
          </a:p>
        </p:txBody>
      </p:sp>
      <p:pic>
        <p:nvPicPr>
          <p:cNvPr id="3074" name="Picture 2" descr="C:\Users\Administrator\Desktop\캡처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157"/>
            <a:ext cx="9144000" cy="31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물고기에 쓰여 있는 히라가나를 이용하여 상황에 알맞은 인사말을 완성해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347864" y="46140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はよう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0317" y="62327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ばんは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543435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にちは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istrator\Desktop\캡처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51547"/>
            <a:ext cx="7128284" cy="31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38" y="4478271"/>
            <a:ext cx="129918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291973"/>
            <a:ext cx="132232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strator\Desktop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90406"/>
            <a:ext cx="131380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11560" y="465360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611560" y="546730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611560" y="626574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465360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お</a:t>
            </a:r>
            <a:r>
              <a:rPr lang="ja-JP" altLang="en-US" u="sng" dirty="0" smtClean="0"/>
              <a:t>　　　　　　　　　　　　　　</a:t>
            </a:r>
            <a:r>
              <a:rPr lang="ja-JP" altLang="en-US" dirty="0" smtClean="0">
                <a:solidFill>
                  <a:schemeClr val="bg1"/>
                </a:solidFill>
              </a:rPr>
              <a:t>。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1800" y="546730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</a:t>
            </a:r>
            <a:r>
              <a:rPr lang="ja-JP" altLang="en-US" u="sng" dirty="0" smtClean="0"/>
              <a:t>　　　　　　　　　　　　　</a:t>
            </a:r>
            <a:r>
              <a:rPr lang="ja-JP" altLang="en-US" dirty="0" smtClean="0">
                <a:solidFill>
                  <a:schemeClr val="bg1"/>
                </a:solidFill>
              </a:rPr>
              <a:t>。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71800" y="62657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</a:t>
            </a:r>
            <a:r>
              <a:rPr lang="ja-JP" altLang="en-US" u="sng" dirty="0" smtClean="0"/>
              <a:t>　　　　　　　　　　　　　</a:t>
            </a:r>
            <a:r>
              <a:rPr lang="ja-JP" altLang="en-US" dirty="0" smtClean="0">
                <a:solidFill>
                  <a:schemeClr val="bg1"/>
                </a:solidFill>
              </a:rPr>
              <a:t>。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332656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숫자 이어 말하기</a:t>
            </a:r>
            <a:endParaRPr lang="ko-KR" altLang="en-US" sz="2000" b="1" dirty="0"/>
          </a:p>
        </p:txBody>
      </p:sp>
      <p:sp>
        <p:nvSpPr>
          <p:cNvPr id="3" name="직사각형 2"/>
          <p:cNvSpPr/>
          <p:nvPr/>
        </p:nvSpPr>
        <p:spPr>
          <a:xfrm>
            <a:off x="539552" y="90872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dirty="0" smtClean="0"/>
              <a:t>일본어 숫자 말하기 게임을 진행해 봅시다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</a:rPr>
              <a:t>➊</a:t>
            </a:r>
            <a:r>
              <a:rPr lang="en-US" altLang="ko-KR" sz="1400" b="1" dirty="0" smtClean="0"/>
              <a:t> </a:t>
            </a:r>
            <a:r>
              <a:rPr lang="ko-KR" altLang="en-US" sz="1400" dirty="0"/>
              <a:t>한 </a:t>
            </a:r>
            <a:r>
              <a:rPr lang="ko-KR" altLang="en-US" sz="1400" dirty="0" err="1"/>
              <a:t>모둠은</a:t>
            </a:r>
            <a:r>
              <a:rPr lang="ko-KR" altLang="en-US" sz="1400" dirty="0"/>
              <a:t> </a:t>
            </a:r>
            <a:r>
              <a:rPr lang="en-US" altLang="ko-KR" sz="1400" dirty="0"/>
              <a:t>5</a:t>
            </a:r>
            <a:r>
              <a:rPr lang="ko-KR" altLang="en-US" sz="1400" dirty="0"/>
              <a:t>명 내외로 구성합니다</a:t>
            </a:r>
            <a:r>
              <a:rPr lang="en-US" altLang="ko-KR" sz="1400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</a:rPr>
              <a:t>➋</a:t>
            </a:r>
            <a:r>
              <a:rPr lang="en-US" altLang="ko-KR" sz="1400" b="1" dirty="0" smtClean="0"/>
              <a:t> </a:t>
            </a:r>
            <a:r>
              <a:rPr lang="ko-KR" altLang="en-US" sz="1400" dirty="0"/>
              <a:t>차례로 돌아가며 </a:t>
            </a:r>
            <a:r>
              <a:rPr lang="en-US" altLang="ko-KR" sz="1400" dirty="0"/>
              <a:t>0 ~ 10</a:t>
            </a:r>
            <a:r>
              <a:rPr lang="ko-KR" altLang="en-US" sz="1400" dirty="0"/>
              <a:t>까지의 숫자를 말하는데</a:t>
            </a:r>
            <a:r>
              <a:rPr lang="en-US" altLang="ko-KR" sz="1400" dirty="0"/>
              <a:t>, </a:t>
            </a:r>
            <a:r>
              <a:rPr lang="ko-KR" altLang="en-US" sz="1400" dirty="0"/>
              <a:t>처음 사람은 숫자 하나만 말하고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두 </a:t>
            </a:r>
            <a:r>
              <a:rPr lang="ko-KR" altLang="en-US" sz="1400" dirty="0"/>
              <a:t>번째 사람부터는 앞서 나온 숫자를 차례로 말한 후 자신이 말하고 싶은 </a:t>
            </a:r>
            <a:r>
              <a:rPr lang="ko-KR" altLang="en-US" sz="1400" dirty="0" smtClean="0"/>
              <a:t>숫자를 말합니다</a:t>
            </a:r>
            <a:r>
              <a:rPr lang="en-US" altLang="ko-KR" sz="1400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</a:rPr>
              <a:t>➌</a:t>
            </a:r>
            <a:r>
              <a:rPr lang="en-US" altLang="ko-KR" sz="1400" b="1" dirty="0" smtClean="0"/>
              <a:t> </a:t>
            </a:r>
            <a:r>
              <a:rPr lang="ko-KR" altLang="en-US" sz="1400" dirty="0"/>
              <a:t>앞에서 나온 숫자를 틀리게 말하는 사람은 집니다</a:t>
            </a:r>
            <a:r>
              <a:rPr lang="en-US" altLang="ko-KR" sz="1400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</a:rPr>
              <a:t>➍</a:t>
            </a:r>
            <a:r>
              <a:rPr lang="en-US" altLang="ko-KR" sz="1400" b="1" dirty="0" smtClean="0"/>
              <a:t> </a:t>
            </a:r>
            <a:r>
              <a:rPr lang="ko-KR" altLang="en-US" sz="1400" dirty="0" err="1"/>
              <a:t>모둠별</a:t>
            </a:r>
            <a:r>
              <a:rPr lang="ko-KR" altLang="en-US" sz="1400" dirty="0"/>
              <a:t> 대결을 할 경우에는 가장 길게 게임을 이어간 </a:t>
            </a:r>
            <a:r>
              <a:rPr lang="ko-KR" altLang="en-US" sz="1400" dirty="0" err="1"/>
              <a:t>모둠이</a:t>
            </a:r>
            <a:r>
              <a:rPr lang="ko-KR" altLang="en-US" sz="1400" dirty="0"/>
              <a:t> 우승합니다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22" y="3717032"/>
            <a:ext cx="3398210" cy="28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15121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に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さん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ご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きゅう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じゅう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35696" y="980727"/>
            <a:ext cx="15121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2</a:t>
            </a:r>
          </a:p>
          <a:p>
            <a:endParaRPr lang="en-US" altLang="ja-JP" dirty="0"/>
          </a:p>
          <a:p>
            <a:r>
              <a:rPr lang="en-US" altLang="ja-JP" dirty="0" smtClean="0"/>
              <a:t>3</a:t>
            </a:r>
          </a:p>
          <a:p>
            <a:endParaRPr lang="en-US" altLang="ja-JP" dirty="0"/>
          </a:p>
          <a:p>
            <a:r>
              <a:rPr lang="en-US" altLang="ja-JP" dirty="0" smtClean="0"/>
              <a:t>4</a:t>
            </a:r>
          </a:p>
          <a:p>
            <a:endParaRPr lang="en-US" altLang="ja-JP" dirty="0"/>
          </a:p>
          <a:p>
            <a:r>
              <a:rPr lang="en-US" altLang="ja-JP" dirty="0" smtClean="0"/>
              <a:t>5</a:t>
            </a:r>
          </a:p>
          <a:p>
            <a:endParaRPr lang="en-US" altLang="ja-JP" dirty="0"/>
          </a:p>
          <a:p>
            <a:r>
              <a:rPr lang="en-US" altLang="ja-JP" dirty="0" smtClean="0"/>
              <a:t>7</a:t>
            </a:r>
          </a:p>
          <a:p>
            <a:endParaRPr lang="en-US" altLang="ja-JP" dirty="0"/>
          </a:p>
          <a:p>
            <a:r>
              <a:rPr lang="en-US" altLang="ja-JP" dirty="0" smtClean="0"/>
              <a:t>9</a:t>
            </a:r>
          </a:p>
          <a:p>
            <a:endParaRPr lang="en-US" altLang="ja-JP" dirty="0"/>
          </a:p>
          <a:p>
            <a:r>
              <a:rPr lang="en-US" altLang="ja-JP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574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만날 때 어떤 인사말을 하는지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6" y="1545186"/>
            <a:ext cx="8899799" cy="4692126"/>
          </a:xfrm>
          <a:prstGeom prst="rect">
            <a:avLst/>
          </a:prstGeom>
        </p:spPr>
      </p:pic>
      <p:pic>
        <p:nvPicPr>
          <p:cNvPr id="3" name="2과-듣생2-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1365355"/>
            <a:ext cx="360000" cy="360000"/>
          </a:xfrm>
          <a:prstGeom prst="rect">
            <a:avLst/>
          </a:prstGeom>
        </p:spPr>
      </p:pic>
      <p:pic>
        <p:nvPicPr>
          <p:cNvPr id="5" name="2과-듣생2-2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0072" y="1365355"/>
            <a:ext cx="360000" cy="360000"/>
          </a:xfrm>
          <a:prstGeom prst="rect">
            <a:avLst/>
          </a:prstGeom>
        </p:spPr>
      </p:pic>
      <p:pic>
        <p:nvPicPr>
          <p:cNvPr id="6" name="2과-듣생2-3-전체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15816" y="3933056"/>
            <a:ext cx="360000" cy="3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26" y="235711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おはよう。</a:t>
            </a:r>
            <a:endParaRPr lang="en-US" altLang="ko-KR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138381" y="260396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おはよう。</a:t>
            </a:r>
            <a:endParaRPr lang="en-US" altLang="ko-KR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02692" y="1675040"/>
            <a:ext cx="124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こんにちは。</a:t>
            </a:r>
            <a:endParaRPr lang="en-US" altLang="ko-KR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668344" y="1802726"/>
            <a:ext cx="124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こんにちは。</a:t>
            </a:r>
            <a:endParaRPr lang="en-US" altLang="ko-KR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331388" y="4203558"/>
            <a:ext cx="133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こんばんは。</a:t>
            </a:r>
            <a:endParaRPr lang="en-US" altLang="ko-KR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646954" y="4980224"/>
            <a:ext cx="133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こんばんは。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9107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캡처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20" y="1395916"/>
            <a:ext cx="6810981" cy="501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/>
          <p:cNvGrpSpPr/>
          <p:nvPr/>
        </p:nvGrpSpPr>
        <p:grpSpPr>
          <a:xfrm>
            <a:off x="6452644" y="2235905"/>
            <a:ext cx="1872208" cy="578030"/>
            <a:chOff x="827584" y="1740475"/>
            <a:chExt cx="1872208" cy="578030"/>
          </a:xfrm>
        </p:grpSpPr>
        <p:sp>
          <p:nvSpPr>
            <p:cNvPr id="5" name="TextBox 4"/>
            <p:cNvSpPr txBox="1"/>
            <p:nvPr/>
          </p:nvSpPr>
          <p:spPr>
            <a:xfrm>
              <a:off x="827584" y="184482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chemeClr val="accent5"/>
                  </a:solidFill>
                  <a:latin typeface="ＭＳ Ｐゴシック"/>
                </a:rPr>
                <a:t>➊</a:t>
              </a:r>
              <a:r>
                <a:rPr lang="ko-KR" altLang="en-US" dirty="0" smtClean="0">
                  <a:latin typeface="ＭＳ Ｐゴシック"/>
                </a:rPr>
                <a:t> </a:t>
              </a:r>
              <a:r>
                <a:rPr lang="ja-JP" altLang="en-US" dirty="0">
                  <a:latin typeface="ＭＳ Ｐゴシック"/>
                </a:rPr>
                <a:t>じゃ</a:t>
              </a:r>
              <a:r>
                <a:rPr lang="ja-JP" altLang="en-US" dirty="0" smtClean="0">
                  <a:latin typeface="ＭＳ Ｐゴシック"/>
                </a:rPr>
                <a:t>あ　　　　。</a:t>
              </a:r>
              <a:endParaRPr lang="ko-KR" altLang="en-US" dirty="0"/>
            </a:p>
          </p:txBody>
        </p:sp>
        <p:pic>
          <p:nvPicPr>
            <p:cNvPr id="1027" name="Picture 3" descr="C:\Users\Administrator\Desktop\캡처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054" y="1740475"/>
              <a:ext cx="587454" cy="578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527884" y="692695"/>
            <a:ext cx="51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잘 듣고 빈칸에 들어갈 말을 쓴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헤어질 때 어떤 인사말을 하는지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524328" y="232300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ね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051720" y="6174859"/>
            <a:ext cx="1872208" cy="578030"/>
            <a:chOff x="827584" y="1740475"/>
            <a:chExt cx="1872208" cy="578030"/>
          </a:xfrm>
        </p:grpSpPr>
        <p:sp>
          <p:nvSpPr>
            <p:cNvPr id="13" name="TextBox 12"/>
            <p:cNvSpPr txBox="1"/>
            <p:nvPr/>
          </p:nvSpPr>
          <p:spPr>
            <a:xfrm>
              <a:off x="827584" y="184482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chemeClr val="accent5"/>
                  </a:solidFill>
                  <a:latin typeface="ＭＳ Ｐゴシック"/>
                </a:rPr>
                <a:t>➋</a:t>
              </a:r>
              <a:r>
                <a:rPr lang="ko-KR" altLang="en-US" dirty="0" smtClean="0">
                  <a:latin typeface="ＭＳ Ｐゴシック"/>
                </a:rPr>
                <a:t> </a:t>
              </a:r>
              <a:r>
                <a:rPr lang="ja-JP" altLang="en-US" dirty="0" smtClean="0">
                  <a:latin typeface="ＭＳ Ｐゴシック"/>
                </a:rPr>
                <a:t>　　　　ようなら。</a:t>
              </a:r>
              <a:endParaRPr lang="ko-KR" altLang="en-US" dirty="0"/>
            </a:p>
          </p:txBody>
        </p:sp>
        <p:pic>
          <p:nvPicPr>
            <p:cNvPr id="14" name="Picture 3" descr="C:\Users\Administrator\Desktop\캡처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234" y="1740475"/>
              <a:ext cx="587454" cy="578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그룹 14"/>
          <p:cNvGrpSpPr/>
          <p:nvPr/>
        </p:nvGrpSpPr>
        <p:grpSpPr>
          <a:xfrm>
            <a:off x="5185568" y="6279208"/>
            <a:ext cx="2700320" cy="578030"/>
            <a:chOff x="827584" y="1740475"/>
            <a:chExt cx="2700320" cy="578030"/>
          </a:xfrm>
        </p:grpSpPr>
        <p:sp>
          <p:nvSpPr>
            <p:cNvPr id="16" name="TextBox 15"/>
            <p:cNvSpPr txBox="1"/>
            <p:nvPr/>
          </p:nvSpPr>
          <p:spPr>
            <a:xfrm>
              <a:off x="827584" y="1844824"/>
              <a:ext cx="270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solidFill>
                    <a:schemeClr val="accent5"/>
                  </a:solidFill>
                  <a:latin typeface="ＭＳ Ｐゴシック"/>
                </a:rPr>
                <a:t>➌</a:t>
              </a:r>
              <a:r>
                <a:rPr lang="ko-KR" altLang="en-US" dirty="0" smtClean="0">
                  <a:latin typeface="ＭＳ Ｐゴシック"/>
                </a:rPr>
                <a:t> </a:t>
              </a:r>
              <a:r>
                <a:rPr lang="ja-JP" altLang="en-US" dirty="0" smtClean="0">
                  <a:latin typeface="ＭＳ Ｐゴシック"/>
                </a:rPr>
                <a:t>また、あ　　　　た。</a:t>
              </a:r>
              <a:endParaRPr lang="ko-KR" altLang="en-US" dirty="0"/>
            </a:p>
          </p:txBody>
        </p:sp>
        <p:pic>
          <p:nvPicPr>
            <p:cNvPr id="17" name="Picture 3" descr="C:\Users\Administrator\Desktop\캡처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604" y="1740475"/>
              <a:ext cx="587454" cy="578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512646" y="627920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さ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7148" y="638355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し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0" name="2과-듣생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5728" y="1980254"/>
            <a:ext cx="360000" cy="360000"/>
          </a:xfrm>
          <a:prstGeom prst="rect">
            <a:avLst/>
          </a:prstGeom>
        </p:spPr>
      </p:pic>
      <p:pic>
        <p:nvPicPr>
          <p:cNvPr id="11" name="2과-듣생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93659" y="6279208"/>
            <a:ext cx="360000" cy="360000"/>
          </a:xfrm>
          <a:prstGeom prst="rect">
            <a:avLst/>
          </a:prstGeom>
        </p:spPr>
      </p:pic>
      <p:pic>
        <p:nvPicPr>
          <p:cNvPr id="18" name="2과-듣생3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5896" y="638355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おはよう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こんにちは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こんばんは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339752" y="980727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안녕</a:t>
            </a:r>
            <a:r>
              <a:rPr lang="en-US" altLang="ko-KR" dirty="0" smtClean="0"/>
              <a:t>(</a:t>
            </a:r>
            <a:r>
              <a:rPr lang="ko-KR" altLang="en-US" dirty="0" smtClean="0"/>
              <a:t>오전 인사</a:t>
            </a:r>
            <a:r>
              <a:rPr lang="en-US" altLang="ko-KR" dirty="0" smtClean="0"/>
              <a:t>)</a:t>
            </a:r>
          </a:p>
          <a:p>
            <a:endParaRPr lang="en-US" altLang="ja-JP" dirty="0"/>
          </a:p>
          <a:p>
            <a:r>
              <a:rPr lang="ko-KR" altLang="en-US" dirty="0" smtClean="0"/>
              <a:t>안녕</a:t>
            </a:r>
            <a:r>
              <a:rPr lang="en-US" altLang="ko-KR" dirty="0" smtClean="0"/>
              <a:t>(</a:t>
            </a:r>
            <a:r>
              <a:rPr lang="ko-KR" altLang="en-US" dirty="0" smtClean="0"/>
              <a:t>하세요</a:t>
            </a:r>
            <a:r>
              <a:rPr lang="en-US" altLang="ko-KR" dirty="0" smtClean="0"/>
              <a:t>)(</a:t>
            </a:r>
            <a:r>
              <a:rPr lang="ko-KR" altLang="en-US" dirty="0" smtClean="0"/>
              <a:t>오후 인사</a:t>
            </a:r>
            <a:r>
              <a:rPr lang="en-US" altLang="ko-KR" dirty="0" smtClean="0"/>
              <a:t>)</a:t>
            </a:r>
          </a:p>
          <a:p>
            <a:endParaRPr lang="en-US" altLang="ja-JP" dirty="0"/>
          </a:p>
          <a:p>
            <a:r>
              <a:rPr lang="ko-KR" altLang="en-US" dirty="0" smtClean="0"/>
              <a:t>안녕</a:t>
            </a:r>
            <a:r>
              <a:rPr lang="en-US" altLang="ko-KR" dirty="0" smtClean="0"/>
              <a:t>(</a:t>
            </a:r>
            <a:r>
              <a:rPr lang="ko-KR" altLang="en-US" dirty="0" smtClean="0"/>
              <a:t>하세요</a:t>
            </a:r>
            <a:r>
              <a:rPr lang="en-US" altLang="ko-KR" dirty="0" smtClean="0"/>
              <a:t>)(</a:t>
            </a:r>
            <a:r>
              <a:rPr lang="ko-KR" altLang="en-US" dirty="0" smtClean="0"/>
              <a:t>저녁 인사</a:t>
            </a:r>
            <a:r>
              <a:rPr lang="en-US" altLang="ko-KR" dirty="0" smtClean="0"/>
              <a:t>)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65652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 듣고 보기와 같이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19150" cy="419100"/>
          </a:xfrm>
          <a:prstGeom prst="rect">
            <a:avLst/>
          </a:prstGeom>
        </p:spPr>
      </p:pic>
      <p:pic>
        <p:nvPicPr>
          <p:cNvPr id="2050" name="Picture 2" descr="C:\Users\Administrator\Desktop\교과서 PPT\고등학교1\PDF 및 링크\2-3과 링크\2과-듣고말하기1_1-보기(사토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34893"/>
          <a:stretch/>
        </p:blipFill>
        <p:spPr bwMode="auto">
          <a:xfrm>
            <a:off x="417934" y="2780928"/>
            <a:ext cx="2403475" cy="20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5836" y="3341493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さとう</a:t>
            </a:r>
            <a:r>
              <a:rPr lang="ja-JP" altLang="en-US" dirty="0"/>
              <a:t>さ</a:t>
            </a:r>
            <a:r>
              <a:rPr lang="ja-JP" altLang="en-US" dirty="0" smtClean="0"/>
              <a:t>ん、おはようございます。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おはようございます。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563" y="49411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さとう</a:t>
            </a:r>
            <a:endParaRPr lang="ko-KR" altLang="en-US" dirty="0"/>
          </a:p>
        </p:txBody>
      </p:sp>
      <p:pic>
        <p:nvPicPr>
          <p:cNvPr id="3" name="2과-듣말1-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773" y="158634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16910" r="48164" b="36289"/>
          <a:stretch/>
        </p:blipFill>
        <p:spPr>
          <a:xfrm>
            <a:off x="417934" y="2780928"/>
            <a:ext cx="2403475" cy="2044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3341493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わたなべ</a:t>
            </a:r>
            <a:r>
              <a:rPr lang="ja-JP" altLang="en-US" dirty="0" smtClean="0"/>
              <a:t>さん、おはようございます。</a:t>
            </a:r>
            <a:endParaRPr lang="en-US" altLang="ja-JP" dirty="0" smtClean="0"/>
          </a:p>
          <a:p>
            <a:endParaRPr lang="en-US" altLang="ko-KR" dirty="0"/>
          </a:p>
          <a:p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おはようございます。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4307" y="1565418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  <a:ea typeface="맑은 고딕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563" y="49411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わたなべ</a:t>
            </a:r>
            <a:endParaRPr lang="ko-KR" altLang="en-US" dirty="0"/>
          </a:p>
        </p:txBody>
      </p:sp>
      <p:pic>
        <p:nvPicPr>
          <p:cNvPr id="2" name="2과-듣말1-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396" y="15747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1118</Words>
  <Application>Microsoft Office PowerPoint</Application>
  <PresentationFormat>화면 슬라이드 쇼(4:3)</PresentationFormat>
  <Paragraphs>317</Paragraphs>
  <Slides>39</Slides>
  <Notes>0</Notes>
  <HiddenSlides>0</HiddenSlides>
  <MMClips>32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42</cp:revision>
  <dcterms:created xsi:type="dcterms:W3CDTF">2017-11-16T00:40:10Z</dcterms:created>
  <dcterms:modified xsi:type="dcterms:W3CDTF">2018-02-06T04:41:56Z</dcterms:modified>
</cp:coreProperties>
</file>