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87" r:id="rId4"/>
    <p:sldId id="281" r:id="rId5"/>
    <p:sldId id="283" r:id="rId6"/>
    <p:sldId id="282" r:id="rId7"/>
    <p:sldId id="279" r:id="rId8"/>
    <p:sldId id="280" r:id="rId9"/>
    <p:sldId id="284" r:id="rId10"/>
    <p:sldId id="285" r:id="rId11"/>
    <p:sldId id="286" r:id="rId12"/>
    <p:sldId id="268" r:id="rId13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2D8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밝은 스타일 2 - 강조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보통 스타일 3 - 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>
      <p:cViewPr>
        <p:scale>
          <a:sx n="113" d="100"/>
          <a:sy n="113" d="100"/>
        </p:scale>
        <p:origin x="-93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078" cy="496569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l">
              <a:defRPr sz="1200"/>
            </a:lvl1pPr>
          </a:lstStyle>
          <a:p>
            <a:r>
              <a:rPr lang="ko-KR" altLang="en-US" smtClean="0"/>
              <a:t>시사중국유학본부 </a:t>
            </a:r>
            <a:r>
              <a:rPr lang="en-US" altLang="ko-KR" smtClean="0"/>
              <a:t>02-539-9582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026" y="0"/>
            <a:ext cx="2946078" cy="496569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r">
              <a:defRPr sz="1200"/>
            </a:lvl1pPr>
          </a:lstStyle>
          <a:p>
            <a:fld id="{48C60735-CA03-4BA1-BBD2-EC4C112AA10D}" type="datetimeFigureOut">
              <a:rPr lang="ko-KR" altLang="en-US" smtClean="0"/>
              <a:t>2018-08-30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28493"/>
            <a:ext cx="2946078" cy="496568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026" y="9428493"/>
            <a:ext cx="2946078" cy="496568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r">
              <a:defRPr sz="1200"/>
            </a:lvl1pPr>
          </a:lstStyle>
          <a:p>
            <a:fld id="{A78CE1CA-DD97-4521-AEDF-568A1DF7F0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99601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5561" tIns="47781" rIns="95561" bIns="47781" rtlCol="0"/>
          <a:lstStyle>
            <a:lvl1pPr algn="l">
              <a:defRPr sz="1300"/>
            </a:lvl1pPr>
          </a:lstStyle>
          <a:p>
            <a:r>
              <a:rPr lang="ko-KR" altLang="en-US" smtClean="0"/>
              <a:t>시사중국유학본부 </a:t>
            </a:r>
            <a:r>
              <a:rPr lang="en-US" altLang="ko-KR" smtClean="0"/>
              <a:t>02-539-9582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5561" tIns="47781" rIns="95561" bIns="47781" rtlCol="0"/>
          <a:lstStyle>
            <a:lvl1pPr algn="r">
              <a:defRPr sz="1300"/>
            </a:lvl1pPr>
          </a:lstStyle>
          <a:p>
            <a:fld id="{4E87B4D7-00AC-4171-9431-214591406566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1" tIns="47781" rIns="95561" bIns="47781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5561" tIns="47781" rIns="95561" bIns="47781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5561" tIns="47781" rIns="95561" bIns="47781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5561" tIns="47781" rIns="95561" bIns="47781" rtlCol="0" anchor="b"/>
          <a:lstStyle>
            <a:lvl1pPr algn="r">
              <a:defRPr sz="1300"/>
            </a:lvl1pPr>
          </a:lstStyle>
          <a:p>
            <a:fld id="{45562E4F-BEF5-4B1B-94AF-BC6C973B94C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730522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머리글 개체 틀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ko-KR" altLang="en-US" smtClean="0"/>
              <a:t>시사중국유학본부 </a:t>
            </a:r>
            <a:r>
              <a:rPr lang="en-US" altLang="ko-KR" smtClean="0"/>
              <a:t>02-539-9582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3887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5" name="머리글 개체 틀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ko-KR" altLang="en-US" smtClean="0"/>
              <a:t>시사중국유학본부 </a:t>
            </a:r>
            <a:r>
              <a:rPr lang="en-US" altLang="ko-KR" smtClean="0"/>
              <a:t>02-539-9582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162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2018-08-30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35076"/>
            <a:ext cx="9144000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71600" y="548680"/>
            <a:ext cx="708999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100" dirty="0">
                <a:solidFill>
                  <a:srgbClr val="7030A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2100" dirty="0">
                <a:solidFill>
                  <a:srgbClr val="7030A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3000" dirty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“2019</a:t>
            </a:r>
            <a:r>
              <a:rPr lang="ko-KR" altLang="en-US" sz="3000" dirty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</a:t>
            </a:r>
            <a:r>
              <a:rPr lang="en-US" altLang="ko-KR" sz="3000" dirty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3000" dirty="0" smtClean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r>
              <a:rPr lang="ko-KR" altLang="en-US" sz="3000" dirty="0" smtClean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월 </a:t>
            </a:r>
            <a:r>
              <a:rPr lang="ko-KR" altLang="en-US" sz="3000" dirty="0" err="1" smtClean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롱화이국제학교</a:t>
            </a:r>
            <a:r>
              <a:rPr lang="ko-KR" altLang="en-US" sz="3000" dirty="0" smtClean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3000" dirty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겨울캠프</a:t>
            </a:r>
            <a:r>
              <a:rPr lang="en-US" altLang="ko-KR" sz="3000" dirty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”</a:t>
            </a:r>
            <a:r>
              <a:rPr lang="ko-KR" altLang="en-US" sz="3000" dirty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lang="en-US" altLang="ko-KR" sz="3000" dirty="0">
              <a:solidFill>
                <a:srgbClr val="7030A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r>
              <a:rPr lang="en-US" altLang="ko-KR" sz="1350" dirty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/>
            </a:r>
            <a:br>
              <a:rPr lang="en-US" altLang="ko-KR" sz="1350" dirty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endParaRPr lang="en-US" altLang="ko-KR" sz="1350" dirty="0">
              <a:solidFill>
                <a:srgbClr val="7030A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r>
              <a:rPr lang="ko-KR" altLang="en-US" sz="1600" dirty="0">
                <a:solidFill>
                  <a:srgbClr val="7030A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        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일정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: 19.1.2(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수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~ 1.22(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화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 3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주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/>
            </a:r>
            <a:b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endParaRPr lang="en-US" altLang="ko-KR" sz="1600" dirty="0">
              <a:solidFill>
                <a:schemeClr val="accent4">
                  <a:lumMod val="7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        대상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: 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초등 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학년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~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고등 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학년 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총 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50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명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b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endParaRPr lang="en-US" altLang="ko-KR" sz="1600" dirty="0">
              <a:solidFill>
                <a:schemeClr val="accent4">
                  <a:lumMod val="7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        비용</a:t>
            </a:r>
            <a:r>
              <a:rPr lang="en-US" altLang="ko-KR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: 185</a:t>
            </a:r>
            <a:r>
              <a:rPr lang="ko-KR" altLang="en-US" sz="16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만원</a:t>
            </a:r>
            <a:r>
              <a:rPr lang="en-US" altLang="ko-KR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1200" dirty="0" err="1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불포함</a:t>
            </a:r>
            <a:r>
              <a:rPr lang="en-US" altLang="ko-KR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-</a:t>
            </a:r>
            <a:r>
              <a:rPr lang="ko-KR" altLang="en-US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항공료</a:t>
            </a:r>
            <a:r>
              <a:rPr lang="en-US" altLang="ko-KR" sz="12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</a:t>
            </a:r>
            <a:r>
              <a:rPr lang="ko-KR" altLang="en-US" sz="1200" dirty="0" err="1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비자비</a:t>
            </a:r>
            <a:r>
              <a:rPr lang="en-US" altLang="ko-KR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</a:t>
            </a:r>
            <a:r>
              <a:rPr lang="ko-KR" altLang="en-US" sz="1200" dirty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디즈니랜드 </a:t>
            </a:r>
            <a:r>
              <a:rPr lang="ko-KR" altLang="en-US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입장료</a:t>
            </a:r>
            <a:r>
              <a:rPr lang="en-US" altLang="ko-KR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(400</a:t>
            </a:r>
            <a:r>
              <a:rPr lang="ko-KR" altLang="en-US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元</a:t>
            </a:r>
            <a:r>
              <a:rPr lang="en-US" altLang="ko-KR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),</a:t>
            </a:r>
            <a:r>
              <a:rPr lang="ko-KR" altLang="en-US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보험료</a:t>
            </a:r>
            <a:r>
              <a:rPr lang="en-US" altLang="ko-KR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12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lang="en-US" altLang="ko-KR" sz="1200" dirty="0" smtClean="0">
              <a:solidFill>
                <a:schemeClr val="accent4">
                  <a:lumMod val="7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endParaRPr lang="en-US" altLang="ko-KR" sz="1600" dirty="0">
              <a:solidFill>
                <a:schemeClr val="accent4">
                  <a:lumMod val="7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r>
              <a:rPr lang="en-US" altLang="ko-KR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        </a:t>
            </a:r>
            <a:r>
              <a:rPr lang="ko-KR" altLang="en-US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특징</a:t>
            </a:r>
            <a:r>
              <a:rPr lang="en-US" altLang="ko-KR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: </a:t>
            </a:r>
            <a:r>
              <a:rPr lang="ko-KR" altLang="en-US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중국학생과 함께 수업하는 차반 체험수업 </a:t>
            </a:r>
            <a:r>
              <a:rPr lang="en-US" altLang="ko-KR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br>
              <a:rPr lang="en-US" altLang="ko-KR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r>
              <a:rPr lang="en-US" altLang="ko-KR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/>
            </a:r>
            <a:br>
              <a:rPr lang="en-US" altLang="ko-KR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r>
              <a:rPr lang="en-US" altLang="ko-KR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                2</a:t>
            </a:r>
            <a:r>
              <a:rPr lang="ko-KR" altLang="en-US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박</a:t>
            </a:r>
            <a:r>
              <a:rPr lang="en-US" altLang="ko-KR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r>
              <a:rPr lang="ko-KR" altLang="en-US" sz="1600" dirty="0" smtClean="0">
                <a:solidFill>
                  <a:schemeClr val="accent4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일 상해여행 및 디즈니랜드</a:t>
            </a:r>
            <a:endParaRPr lang="ko-KR" altLang="en-US" sz="1600" dirty="0">
              <a:solidFill>
                <a:schemeClr val="accent4">
                  <a:lumMod val="7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611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/>
          </p:nvPr>
        </p:nvGraphicFramePr>
        <p:xfrm>
          <a:off x="1331640" y="1052736"/>
          <a:ext cx="6480720" cy="4644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0"/>
              </a:tblGrid>
              <a:tr h="4644516"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ko-KR" altLang="en-US" sz="1400" baseline="0" dirty="0" smtClean="0"/>
                        <a:t>상해관광</a:t>
                      </a:r>
                      <a:r>
                        <a:rPr lang="en-US" altLang="ko-KR" sz="1400" baseline="0" dirty="0" smtClean="0"/>
                        <a:t>, </a:t>
                      </a:r>
                      <a:r>
                        <a:rPr lang="ko-KR" altLang="en-US" sz="1400" baseline="0" dirty="0" smtClean="0"/>
                        <a:t>특별활동을 통한 문화체험 기회제공</a:t>
                      </a:r>
                      <a:endParaRPr lang="en-US" altLang="ko-KR" sz="1400" baseline="0" dirty="0" smtClean="0"/>
                    </a:p>
                  </a:txBody>
                  <a:tcPr marL="68580" marR="68580" marT="34290" marB="34290">
                    <a:noFill/>
                  </a:tcPr>
                </a:tc>
              </a:tr>
            </a:tbl>
          </a:graphicData>
        </a:graphic>
      </p:graphicFrame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944" y="1341960"/>
            <a:ext cx="3742389" cy="218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9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767" y="3848043"/>
            <a:ext cx="3486741" cy="218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05041" y="404664"/>
            <a:ext cx="4366959" cy="5193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ko-KR" altLang="en-US" sz="2775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학교시설안내</a:t>
            </a:r>
            <a:endParaRPr lang="ko-KR" altLang="en-US" sz="21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4" name="그림 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219" y="1333663"/>
            <a:ext cx="3486741" cy="2187501"/>
          </a:xfrm>
          <a:prstGeom prst="rect">
            <a:avLst/>
          </a:prstGeom>
        </p:spPr>
      </p:pic>
      <p:pic>
        <p:nvPicPr>
          <p:cNvPr id="5" name="그림 4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492" y="3823929"/>
            <a:ext cx="3486741" cy="2187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47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2084" y="1340768"/>
            <a:ext cx="31887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2001" y="4005064"/>
            <a:ext cx="31887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2084" y="4026921"/>
            <a:ext cx="31887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3066" y="1340768"/>
            <a:ext cx="31887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05041" y="404664"/>
            <a:ext cx="4366959" cy="5193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ko-KR" altLang="en-US" sz="2775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학교시설안내</a:t>
            </a:r>
            <a:endParaRPr lang="ko-KR" altLang="en-US" sz="21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9349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914508"/>
              </p:ext>
            </p:extLst>
          </p:nvPr>
        </p:nvGraphicFramePr>
        <p:xfrm>
          <a:off x="251520" y="260648"/>
          <a:ext cx="8640960" cy="6192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0"/>
              </a:tblGrid>
              <a:tr h="6192688"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ko-KR" altLang="en-US" sz="1800" baseline="0" dirty="0" smtClean="0"/>
                        <a:t>상해관광</a:t>
                      </a:r>
                      <a:r>
                        <a:rPr lang="en-US" altLang="ko-KR" sz="1800" baseline="0" dirty="0" smtClean="0"/>
                        <a:t>, </a:t>
                      </a:r>
                      <a:r>
                        <a:rPr lang="ko-KR" altLang="en-US" sz="1800" baseline="0" dirty="0" smtClean="0"/>
                        <a:t>특별활동을 통한 문화체험 기회제공</a:t>
                      </a:r>
                      <a:endParaRPr lang="en-US" altLang="ko-KR" sz="1800" baseline="0" dirty="0" smtClean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72608" y="5157192"/>
            <a:ext cx="282352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FF0000"/>
                </a:solidFill>
              </a:rPr>
              <a:t>저장성주지시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3555" name="Picture 3" descr="C:\Users\luv\Desktop\학교사진\주지위치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828" y="1988840"/>
            <a:ext cx="7048500" cy="4104456"/>
          </a:xfrm>
          <a:prstGeom prst="rect">
            <a:avLst/>
          </a:prstGeom>
          <a:noFill/>
          <a:ln w="88900">
            <a:solidFill>
              <a:srgbClr val="002060"/>
            </a:solidFill>
          </a:ln>
        </p:spPr>
      </p:pic>
      <p:pic>
        <p:nvPicPr>
          <p:cNvPr id="23557" name="Picture 5" descr="C:\Users\luv\Desktop\학교사진\주지시위치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7066" y="3356992"/>
            <a:ext cx="3933983" cy="2736304"/>
          </a:xfrm>
          <a:prstGeom prst="rect">
            <a:avLst/>
          </a:prstGeom>
          <a:noFill/>
          <a:ln w="25400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모서리가 둥근 직사각형 5"/>
          <p:cNvSpPr/>
          <p:nvPr/>
        </p:nvSpPr>
        <p:spPr>
          <a:xfrm>
            <a:off x="5220072" y="3789040"/>
            <a:ext cx="1656184" cy="1872208"/>
          </a:xfrm>
          <a:prstGeom prst="roundRect">
            <a:avLst/>
          </a:prstGeom>
          <a:noFill/>
          <a:ln w="1016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굽은 화살표 3"/>
          <p:cNvSpPr/>
          <p:nvPr/>
        </p:nvSpPr>
        <p:spPr>
          <a:xfrm rot="12085863" flipH="1" flipV="1">
            <a:off x="4039056" y="3590201"/>
            <a:ext cx="1203612" cy="1060665"/>
          </a:xfrm>
          <a:prstGeom prst="bentArrow">
            <a:avLst>
              <a:gd name="adj1" fmla="val 33837"/>
              <a:gd name="adj2" fmla="val 27320"/>
              <a:gd name="adj3" fmla="val 36143"/>
              <a:gd name="adj4" fmla="val 5643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908720"/>
            <a:ext cx="720080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b="1" dirty="0" err="1" smtClean="0">
                <a:solidFill>
                  <a:schemeClr val="accent4">
                    <a:lumMod val="75000"/>
                  </a:schemeClr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항주공항에서</a:t>
            </a:r>
            <a:r>
              <a:rPr lang="ko-KR" altLang="en-US" b="1" dirty="0" smtClean="0">
                <a:solidFill>
                  <a:schemeClr val="accent4">
                    <a:lumMod val="75000"/>
                  </a:schemeClr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b="1" dirty="0" err="1" smtClean="0">
                <a:solidFill>
                  <a:schemeClr val="accent4">
                    <a:lumMod val="75000"/>
                  </a:schemeClr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차타고</a:t>
            </a:r>
            <a:r>
              <a:rPr lang="ko-KR" altLang="en-US" b="1" dirty="0" smtClean="0">
                <a:solidFill>
                  <a:schemeClr val="accent4">
                    <a:lumMod val="75000"/>
                  </a:schemeClr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en-US" altLang="ko-KR" b="1" dirty="0" smtClean="0">
                <a:solidFill>
                  <a:schemeClr val="accent4">
                    <a:lumMod val="75000"/>
                  </a:schemeClr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50</a:t>
            </a:r>
            <a:r>
              <a:rPr lang="ko-KR" altLang="en-US" b="1" dirty="0" smtClean="0">
                <a:solidFill>
                  <a:schemeClr val="accent4">
                    <a:lumMod val="75000"/>
                  </a:schemeClr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분 정도 소요</a:t>
            </a:r>
            <a:r>
              <a:rPr lang="en-US" altLang="ko-KR" b="1" dirty="0" smtClean="0">
                <a:solidFill>
                  <a:schemeClr val="accent4">
                    <a:lumMod val="75000"/>
                  </a:schemeClr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!! </a:t>
            </a:r>
          </a:p>
          <a:p>
            <a:r>
              <a:rPr lang="en-US" altLang="ko-KR" b="1" dirty="0" err="1" smtClea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Ronghuai</a:t>
            </a:r>
            <a:r>
              <a:rPr lang="en-US" altLang="ko-KR" b="1" dirty="0" smtClea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International School</a:t>
            </a:r>
          </a:p>
          <a:p>
            <a:r>
              <a:rPr lang="en-US" altLang="ko-KR" b="1" dirty="0" smtClea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57 </a:t>
            </a:r>
            <a:r>
              <a:rPr lang="en-US" altLang="ko-KR" b="1" dirty="0" err="1" smtClea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Chenbei</a:t>
            </a:r>
            <a:r>
              <a:rPr lang="en-US" altLang="ko-KR" b="1" dirty="0" smtClea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Road, </a:t>
            </a:r>
            <a:r>
              <a:rPr lang="en-US" altLang="ko-KR" b="1" dirty="0" err="1" smtClea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jiyang</a:t>
            </a:r>
            <a:r>
              <a:rPr lang="en-US" altLang="ko-KR" b="1" dirty="0" smtClea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District, </a:t>
            </a:r>
            <a:r>
              <a:rPr lang="en-US" altLang="ko-KR" b="1" dirty="0" err="1" smtClea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Zhuji</a:t>
            </a:r>
            <a:r>
              <a:rPr lang="en-US" altLang="ko-KR" b="1" dirty="0" smtClea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, Zhejiang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29" y="116632"/>
            <a:ext cx="3547160" cy="5193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학교위치 </a:t>
            </a:r>
            <a:endParaRPr lang="ko-KR" altLang="en-US" sz="21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425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174541"/>
              </p:ext>
            </p:extLst>
          </p:nvPr>
        </p:nvGraphicFramePr>
        <p:xfrm>
          <a:off x="35496" y="44624"/>
          <a:ext cx="9073008" cy="666138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872208"/>
                <a:gridCol w="7200800"/>
              </a:tblGrid>
              <a:tr h="36304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dirty="0" smtClean="0">
                          <a:solidFill>
                            <a:srgbClr val="7030A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/>
                      </a:r>
                      <a:br>
                        <a:rPr lang="en-US" altLang="ko-KR" sz="2800" dirty="0" smtClean="0">
                          <a:solidFill>
                            <a:srgbClr val="7030A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</a:br>
                      <a:r>
                        <a:rPr lang="ko-KR" altLang="en-US" sz="2800" dirty="0" smtClean="0">
                          <a:solidFill>
                            <a:srgbClr val="7030A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endParaRPr lang="en-US" altLang="ko-KR" sz="2800" dirty="0" smtClean="0">
                        <a:solidFill>
                          <a:srgbClr val="7030A0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0" u="sng" baseline="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/>
                </a:tc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접수마감일</a:t>
                      </a:r>
                      <a:endParaRPr lang="en-US" sz="1400" b="1" dirty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2018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년 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12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월 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14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일까지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(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선착순 마감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en-US" sz="1400" dirty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분반구성</a:t>
                      </a:r>
                      <a:endParaRPr lang="en-US" sz="1400" b="1" dirty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최소 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2~3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반 운영 </a:t>
                      </a:r>
                      <a:endParaRPr lang="en-US" sz="1400" dirty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anchor="ctr"/>
                </a:tc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연수특징</a:t>
                      </a:r>
                      <a:endParaRPr lang="en-US" sz="1400" b="1" dirty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ko-KR" altLang="en-US" sz="1400" b="1" baseline="0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중국학생과 함께 공부하는 차반 체험수업 </a:t>
                      </a:r>
                      <a:r>
                        <a:rPr lang="en-US" altLang="ko-KR" sz="1400" b="1" baseline="0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</a:t>
                      </a:r>
                      <a:r>
                        <a:rPr lang="ko-KR" altLang="en-US" sz="1400" b="1" baseline="0" dirty="0" err="1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롱화이에만</a:t>
                      </a:r>
                      <a:r>
                        <a:rPr lang="ko-KR" altLang="en-US" sz="1400" b="1" baseline="0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有</a:t>
                      </a:r>
                      <a:r>
                        <a:rPr lang="en-US" altLang="ko-KR" sz="1400" b="1" baseline="0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altLang="ko-KR" sz="1400" dirty="0" smtClean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레벨 테스트 후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현지 검증된 중국어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영어 선생님과 수업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진행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.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altLang="ko-KR" sz="1400" dirty="0" smtClean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ko-KR" altLang="en-US" sz="1400" b="1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한국관리선생님의 철저한</a:t>
                      </a:r>
                      <a:r>
                        <a:rPr lang="ko-KR" altLang="en-US" sz="1400" b="1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관리</a:t>
                      </a:r>
                      <a:r>
                        <a:rPr lang="ko-KR" altLang="en-US" sz="1400" b="1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를 통한</a:t>
                      </a:r>
                      <a:r>
                        <a:rPr lang="ko-KR" altLang="en-US" sz="1400" b="1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교육 및 </a:t>
                      </a:r>
                      <a:r>
                        <a:rPr lang="ko-KR" altLang="en-US" sz="1400" b="1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생활</a:t>
                      </a:r>
                      <a:r>
                        <a:rPr lang="ko-KR" altLang="en-US" sz="1400" b="1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관리</a:t>
                      </a:r>
                      <a:endParaRPr lang="en-US" altLang="ko-KR" sz="1400" b="1" baseline="0" dirty="0" smtClean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en-US" altLang="ko-KR" sz="1400" b="1" baseline="0" dirty="0" smtClean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방학단기 밴드 활성화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</a:t>
                      </a:r>
                      <a:r>
                        <a:rPr lang="ko-KR" altLang="en-US" sz="1400" baseline="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아이들 활동 사진 올려 부모님 궁금증 해소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en-US" altLang="ko-KR" sz="1400" b="1" baseline="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en-US" altLang="ko-KR" sz="1400" baseline="0" dirty="0" smtClean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ko-KR" sz="1400" b="1" baseline="0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2</a:t>
                      </a:r>
                      <a:r>
                        <a:rPr lang="ko-KR" altLang="en-US" sz="1400" b="1" baseline="0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박 </a:t>
                      </a:r>
                      <a:r>
                        <a:rPr lang="en-US" altLang="ko-KR" sz="1400" b="1" baseline="0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3</a:t>
                      </a:r>
                      <a:r>
                        <a:rPr lang="ko-KR" altLang="en-US" sz="1400" b="1" baseline="0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일 상해여행 및  디즈니랜드 </a:t>
                      </a:r>
                      <a:endParaRPr lang="en-US" altLang="ko-KR" sz="1400" b="1" baseline="0" dirty="0" smtClean="0">
                        <a:solidFill>
                          <a:srgbClr val="FF0000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en-US" altLang="ko-KR" sz="1400" baseline="0" dirty="0" smtClean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l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6.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 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알찬 학습  프로그램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/>
                      </a:r>
                      <a:b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</a:b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/>
                      </a:r>
                      <a:b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</a:br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    </a:t>
                      </a:r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영어 </a:t>
                      </a:r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Activity </a:t>
                      </a:r>
                      <a:r>
                        <a:rPr lang="ko-KR" altLang="en-US" sz="1400" b="1" dirty="0" err="1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원어민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수업</a:t>
                      </a:r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+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중국어수업</a:t>
                      </a:r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수준별</a:t>
                      </a:r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</a:t>
                      </a:r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+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문화수업</a:t>
                      </a:r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+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자율학습</a:t>
                      </a:r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</a:p>
                    <a:p>
                      <a:pPr algn="l"/>
                      <a:endParaRPr lang="en-US" altLang="ko-KR" sz="1400" b="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l"/>
                      <a:r>
                        <a:rPr lang="en-US" altLang="ko-KR" sz="1400" b="0" dirty="0" smtClean="0">
                          <a:solidFill>
                            <a:schemeClr val="tx1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7.   </a:t>
                      </a: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중국문화 프로그램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서예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차도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태극권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마작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체육 등등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en-US" altLang="ko-KR" sz="1400" baseline="0" dirty="0" smtClean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en-US" altLang="ko-KR" sz="1400" baseline="0" dirty="0" smtClean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숙소조건</a:t>
                      </a:r>
                      <a:endParaRPr lang="en-US" sz="1400" b="1" dirty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기본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2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인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실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개별화장실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샤워실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에어컨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세탁기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냉장고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옷장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책상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</a:t>
                      </a:r>
                      <a:endParaRPr lang="en-US" sz="1400" dirty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anchor="ctr"/>
                </a:tc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준비서류</a:t>
                      </a:r>
                      <a:endParaRPr lang="en-US" sz="1400" b="1" dirty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여권원본 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출발일 기준 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8</a:t>
                      </a:r>
                      <a:r>
                        <a:rPr lang="ko-KR" altLang="en-US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개월 이상 유효기간이 남아있을 것</a:t>
                      </a:r>
                      <a:r>
                        <a:rPr lang="en-US" altLang="ko-KR" sz="140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),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</a:t>
                      </a:r>
                    </a:p>
                    <a:p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/>
                      </a:r>
                      <a:b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</a:b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최신 여권사진 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2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장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여권사본</a:t>
                      </a:r>
                      <a:r>
                        <a:rPr lang="en-US" altLang="ko-KR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baseline="0" dirty="0" smtClean="0"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참가신청서</a:t>
                      </a:r>
                      <a:endParaRPr lang="en-US" sz="1400" dirty="0"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-108520" y="149311"/>
            <a:ext cx="52581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“</a:t>
            </a:r>
            <a:r>
              <a:rPr lang="ko-KR" altLang="en-US" sz="2800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차별화 된</a:t>
            </a:r>
            <a:r>
              <a:rPr lang="en-US" altLang="ko-KR" sz="2800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, </a:t>
            </a:r>
            <a:r>
              <a:rPr lang="ko-KR" altLang="en-US" sz="2800" dirty="0" err="1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롱화이</a:t>
            </a:r>
            <a:r>
              <a:rPr lang="ko-KR" altLang="en-US" sz="2800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방학단기</a:t>
            </a:r>
            <a:r>
              <a:rPr lang="en-US" altLang="ko-KR" sz="2800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”</a:t>
            </a:r>
            <a:r>
              <a:rPr lang="ko-KR" altLang="en-US" sz="2800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endParaRPr lang="en-US" altLang="ko-KR" sz="2800" dirty="0">
              <a:solidFill>
                <a:srgbClr val="7030A0"/>
              </a:solidFill>
              <a:latin typeface="Adobe 고딕 Std B" panose="020B0800000000000000" pitchFamily="34" charset="-127"/>
              <a:ea typeface="Adobe 고딕 Std B" panose="020B0800000000000000" pitchFamily="34" charset="-127"/>
            </a:endParaRPr>
          </a:p>
          <a:p>
            <a:endParaRPr lang="ko-KR" altLang="en-US" sz="2800" dirty="0">
              <a:latin typeface="Adobe 고딕 Std B" panose="020B0800000000000000" pitchFamily="34" charset="-127"/>
              <a:ea typeface="Adobe 고딕 Std B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14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744769"/>
              </p:ext>
            </p:extLst>
          </p:nvPr>
        </p:nvGraphicFramePr>
        <p:xfrm>
          <a:off x="467544" y="836712"/>
          <a:ext cx="7992887" cy="5776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1841"/>
                <a:gridCol w="1141841"/>
                <a:gridCol w="1141841"/>
                <a:gridCol w="1141841"/>
                <a:gridCol w="1141841"/>
                <a:gridCol w="1141841"/>
                <a:gridCol w="1141841"/>
              </a:tblGrid>
              <a:tr h="474053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2(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수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3(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목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4(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금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5(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토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6(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일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</a:tr>
              <a:tr h="474053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출국 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분반고사 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</a:tr>
              <a:tr h="474053">
                <a:tc>
                  <a:txBody>
                    <a:bodyPr/>
                    <a:lstStyle/>
                    <a:p>
                      <a:pPr algn="ctr" latinLnBrk="1"/>
                      <a:endParaRPr lang="ko-KR" altLang="en-US" sz="140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도착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/>
                      </a:r>
                      <a:b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</a:br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짐정리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단기생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O/T</a:t>
                      </a:r>
                      <a:b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</a:b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중국어수업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 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중국어수업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중국어수업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</a:tr>
              <a:tr h="4740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7(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월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8(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화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9(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수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10(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목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11(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금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12(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토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13(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일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4740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정규수업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정규수업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정규수업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항주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/>
                      </a:r>
                      <a:b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</a:b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</a:t>
                      </a:r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宋城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휴식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&amp; </a:t>
                      </a: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체육활동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</a:tr>
              <a:tr h="4740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중국어수업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중국어수업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740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14(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월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15(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화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16(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수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17(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목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18(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금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19(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토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20(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일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948106">
                <a:tc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정규수업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정규수업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정규수업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정규수업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정규수업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졸업식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짐싸기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상해여행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</a:tr>
              <a:tr h="4740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21(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월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22(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화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 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948106">
                <a:tc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디즈니랜드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상해에서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귀국 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*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차반수업은 중국학생들과 함께 어문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영어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수학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역사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음악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체육등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 수업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/>
                      </a:r>
                      <a:b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</a:b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 </a:t>
                      </a:r>
                    </a:p>
                    <a:p>
                      <a:pPr algn="l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*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오후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6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시부터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7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시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50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분까지 선생님과 함께 하는 자율학습이 진행됩니다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. (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단어시험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학습체크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일기쓰기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예습복습 등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504" y="188640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“</a:t>
            </a:r>
            <a:r>
              <a:rPr lang="ko-KR" altLang="en-US" sz="2800" dirty="0" err="1" smtClean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롱화이</a:t>
            </a:r>
            <a:r>
              <a:rPr lang="ko-KR" altLang="en-US" sz="2800" dirty="0" smtClean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단기 프로그램 안내</a:t>
            </a:r>
            <a:r>
              <a:rPr lang="en-US" altLang="ko-KR" sz="2800" dirty="0" smtClean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”</a:t>
            </a:r>
            <a:endParaRPr lang="ko-KR" altLang="en-US" sz="2800" dirty="0">
              <a:latin typeface="Adobe 고딕 Std B" panose="020B0800000000000000" pitchFamily="34" charset="-127"/>
              <a:ea typeface="Adobe 고딕 Std B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6775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035926"/>
              </p:ext>
            </p:extLst>
          </p:nvPr>
        </p:nvGraphicFramePr>
        <p:xfrm>
          <a:off x="755576" y="836712"/>
          <a:ext cx="7488831" cy="56904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232"/>
                <a:gridCol w="2580366"/>
                <a:gridCol w="2820233"/>
              </a:tblGrid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600" b="1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시간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차반수업 일정</a:t>
                      </a:r>
                      <a:r>
                        <a:rPr lang="en-US" altLang="ko-K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(4</a:t>
                      </a:r>
                      <a:r>
                        <a:rPr lang="ko-KR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일</a:t>
                      </a:r>
                      <a:r>
                        <a:rPr lang="en-US" altLang="ko-K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~8</a:t>
                      </a:r>
                      <a:r>
                        <a:rPr lang="ko-KR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일</a:t>
                      </a:r>
                      <a:r>
                        <a:rPr lang="en-US" altLang="ko-K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600" b="1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정규수업 일정</a:t>
                      </a:r>
                      <a:r>
                        <a:rPr lang="en-US" altLang="ko-KR" sz="1600" b="1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(9</a:t>
                      </a:r>
                      <a:r>
                        <a:rPr lang="ko-KR" altLang="en-US" sz="1600" b="1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일 이후</a:t>
                      </a:r>
                      <a:r>
                        <a:rPr lang="en-US" altLang="ko-KR" sz="1600" b="1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6:30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기상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u="none" strike="noStrike" dirty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기상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7:20~7:40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아침식사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u="none" strike="noStrike" dirty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아침식사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8:00~8:20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 rowSpan="10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중국학생과 함께하는 </a:t>
                      </a:r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/>
                      </a:r>
                      <a:b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</a:b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차반 수업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중국어 읽기 시간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8:30~9:15 (1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교시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중국어수업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9:15~9:40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운동시간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9:40~10:25 (2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교시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중국어수업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10:35~11:20(3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교시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중국어수업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20000"/>
                        <a:lumOff val="80000"/>
                        <a:alpha val="34000"/>
                      </a:schemeClr>
                    </a:solidFill>
                  </a:tcPr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11:20 ~ 13:20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점심 식사 및  휴식시간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13:40~14:25 (4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교시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영어수업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14:35~15:20 (5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교시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영어수업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15:30~16:15 (6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교시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중국활동수업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문화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ko-KR" altLang="en-US" sz="1400" u="none" strike="noStrike" dirty="0" err="1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체육등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3166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16:15~16:40 (7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교시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20000"/>
                        <a:lumOff val="80000"/>
                        <a:alpha val="33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20000"/>
                        <a:lumOff val="80000"/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중국활동수업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문화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</a:t>
                      </a:r>
                      <a:r>
                        <a:rPr lang="ko-KR" altLang="en-US" sz="1400" u="none" strike="noStrike" dirty="0" err="1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체육등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20000"/>
                        <a:lumOff val="80000"/>
                        <a:alpha val="33000"/>
                      </a:schemeClr>
                    </a:solidFill>
                  </a:tcPr>
                </a:tc>
              </a:tr>
              <a:tr h="409828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16:50~18:00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저녁식사 및 휴식시간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저녁식사 및 휴식시간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37010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18:00~19:50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중국어수업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자율학습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/>
                      </a:r>
                      <a:b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</a:b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(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복습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일기쓰기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, </a:t>
                      </a:r>
                      <a:r>
                        <a:rPr lang="ko-KR" altLang="en-US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단어테스트 등</a:t>
                      </a:r>
                      <a:r>
                        <a:rPr lang="en-US" altLang="ko-KR" sz="1400" u="none" strike="noStrike" dirty="0" smtClean="0"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)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  <a:tr h="28290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20:00~22:00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자유시간 및 취침시간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dobe 고딕 Std B" panose="020B0800000000000000" pitchFamily="34" charset="-127"/>
                          <a:ea typeface="Adobe 고딕 Std B" panose="020B0800000000000000" pitchFamily="34" charset="-127"/>
                        </a:rPr>
                        <a:t>자유시간 및 취침시간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dobe 고딕 Std B" panose="020B0800000000000000" pitchFamily="34" charset="-127"/>
                        <a:ea typeface="Adobe 고딕 Std B" panose="020B0800000000000000" pitchFamily="34" charset="-127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14522" y="116632"/>
            <a:ext cx="4366959" cy="5193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하루 일과표</a:t>
            </a:r>
            <a:endParaRPr lang="ko-KR" altLang="en-US" sz="21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4297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90" y="1124744"/>
            <a:ext cx="3240000" cy="2430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1" y="4109854"/>
            <a:ext cx="3240000" cy="18225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23429"/>
            <a:ext cx="3240000" cy="243000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933056"/>
            <a:ext cx="3240000" cy="243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728" y="116632"/>
            <a:ext cx="5202487" cy="5193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ko-KR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2018</a:t>
            </a:r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년 </a:t>
            </a:r>
            <a:r>
              <a:rPr lang="en-US" altLang="ko-KR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1</a:t>
            </a:r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월 단기 활동사진</a:t>
            </a:r>
            <a:endParaRPr lang="ko-KR" altLang="en-US" sz="21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01699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21" y="908720"/>
            <a:ext cx="3554973" cy="266623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908720"/>
            <a:ext cx="2400000" cy="180000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348880"/>
            <a:ext cx="2792793" cy="180000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94" y="3934990"/>
            <a:ext cx="3556800" cy="266760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509120"/>
            <a:ext cx="3214229" cy="18080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7504" y="116632"/>
            <a:ext cx="5202487" cy="5193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ko-KR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2018</a:t>
            </a:r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년 </a:t>
            </a:r>
            <a:r>
              <a:rPr lang="en-US" altLang="ko-KR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1</a:t>
            </a:r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월 단기 활동사진</a:t>
            </a:r>
            <a:endParaRPr lang="ko-KR" altLang="en-US" sz="21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15630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09" y="3792656"/>
            <a:ext cx="3780000" cy="25200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792656"/>
            <a:ext cx="3780000" cy="2520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09000"/>
            <a:ext cx="3780000" cy="2520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38" y="909000"/>
            <a:ext cx="3710830" cy="252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28" y="116632"/>
            <a:ext cx="5202487" cy="5193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ko-KR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2017</a:t>
            </a:r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년 </a:t>
            </a:r>
            <a:r>
              <a:rPr lang="en-US" altLang="ko-KR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1</a:t>
            </a:r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월 단기 활동사진</a:t>
            </a:r>
            <a:endParaRPr lang="ko-KR" altLang="en-US" sz="21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3693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9000"/>
            <a:ext cx="3780000" cy="2520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04048" y="856401"/>
            <a:ext cx="3456384" cy="259228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55" y="3791980"/>
            <a:ext cx="3780000" cy="2520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29"/>
          <a:stretch/>
        </p:blipFill>
        <p:spPr>
          <a:xfrm>
            <a:off x="4932040" y="3763998"/>
            <a:ext cx="3960440" cy="252089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728" y="116632"/>
            <a:ext cx="5202487" cy="5193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ko-KR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2017</a:t>
            </a:r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년 </a:t>
            </a:r>
            <a:r>
              <a:rPr lang="en-US" altLang="ko-KR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1</a:t>
            </a:r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월 단기 활동사진</a:t>
            </a:r>
            <a:endParaRPr lang="ko-KR" altLang="en-US" sz="21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75912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67102" y="4499968"/>
            <a:ext cx="2323477" cy="1439243"/>
          </a:xfrm>
          <a:prstGeom prst="rect">
            <a:avLst/>
          </a:prstGeom>
        </p:spPr>
      </p:pic>
      <p:pic>
        <p:nvPicPr>
          <p:cNvPr id="2" name="그림 1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718" y="1340768"/>
            <a:ext cx="2829066" cy="2363511"/>
          </a:xfrm>
          <a:prstGeom prst="rect">
            <a:avLst/>
          </a:prstGeom>
        </p:spPr>
      </p:pic>
      <p:pic>
        <p:nvPicPr>
          <p:cNvPr id="4" name="그림 3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2829066" cy="2363511"/>
          </a:xfrm>
          <a:prstGeom prst="rect">
            <a:avLst/>
          </a:prstGeom>
        </p:spPr>
      </p:pic>
      <p:pic>
        <p:nvPicPr>
          <p:cNvPr id="5" name="그림 4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55" y="4057848"/>
            <a:ext cx="7094920" cy="2323477"/>
          </a:xfrm>
          <a:prstGeom prst="rect">
            <a:avLst/>
          </a:prstGeom>
        </p:spPr>
      </p:pic>
      <p:pic>
        <p:nvPicPr>
          <p:cNvPr id="6" name="그림 5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434" y="1353052"/>
            <a:ext cx="2829066" cy="23635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5041" y="404664"/>
            <a:ext cx="4366959" cy="5193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학교시설안내</a:t>
            </a:r>
            <a:r>
              <a:rPr lang="en-US" altLang="ko-KR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-</a:t>
            </a:r>
            <a:r>
              <a:rPr lang="ko-KR" altLang="en-US" sz="2775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j-ea"/>
                <a:ea typeface="+mj-ea"/>
              </a:rPr>
              <a:t>기숙사</a:t>
            </a:r>
            <a:endParaRPr lang="ko-KR" altLang="en-US" sz="21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038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</TotalTime>
  <Words>428</Words>
  <Application>Microsoft Office PowerPoint</Application>
  <PresentationFormat>화면 슬라이드 쇼(4:3)</PresentationFormat>
  <Paragraphs>162</Paragraphs>
  <Slides>12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Registered User</cp:lastModifiedBy>
  <cp:revision>442</cp:revision>
  <cp:lastPrinted>2017-11-23T23:20:15Z</cp:lastPrinted>
  <dcterms:created xsi:type="dcterms:W3CDTF">2006-10-05T04:04:58Z</dcterms:created>
  <dcterms:modified xsi:type="dcterms:W3CDTF">2018-08-30T08:10:29Z</dcterms:modified>
</cp:coreProperties>
</file>